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48" r:id="rId3"/>
    <p:sldId id="349" r:id="rId4"/>
    <p:sldId id="350" r:id="rId5"/>
    <p:sldId id="351" r:id="rId6"/>
    <p:sldId id="352" r:id="rId7"/>
    <p:sldId id="354" r:id="rId8"/>
    <p:sldId id="290" r:id="rId9"/>
    <p:sldId id="332" r:id="rId10"/>
    <p:sldId id="364" r:id="rId11"/>
    <p:sldId id="355" r:id="rId12"/>
    <p:sldId id="309" r:id="rId13"/>
    <p:sldId id="356" r:id="rId14"/>
    <p:sldId id="269" r:id="rId15"/>
    <p:sldId id="320" r:id="rId16"/>
    <p:sldId id="36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9C8D"/>
    <a:srgbClr val="559E87"/>
    <a:srgbClr val="FE9C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le:Documents:EII:07%20Cadenas:Emisiones%20agropecuaria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le:Documents:EII:07%20Cadenas:Emisiones%20agropecuaria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le:Documents:Consultorias:EII%20-%20UK%20Business%20case:Sector%20privado:A%20Ban%20Rep:BanRep%20Flujo%20invers%20extranj%20directa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s-ES"/>
              <a:t>2004</a:t>
            </a:r>
          </a:p>
        </c:rich>
      </c:tx>
      <c:layout>
        <c:manualLayout>
          <c:xMode val="edge"/>
          <c:yMode val="edge"/>
          <c:x val="0.396095429109097"/>
          <c:y val="0.059613611512069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890952310207"/>
          <c:y val="0.265054309988836"/>
          <c:w val="0.679851186054573"/>
          <c:h val="0.606643713172202"/>
        </c:manualLayout>
      </c:layout>
      <c:pieChart>
        <c:varyColors val="1"/>
        <c:ser>
          <c:idx val="0"/>
          <c:order val="0"/>
          <c:tx>
            <c:strRef>
              <c:f>'2010'!$B$43</c:f>
              <c:strCache>
                <c:ptCount val="1"/>
                <c:pt idx="0">
                  <c:v>Mt CO2e</c:v>
                </c:pt>
              </c:strCache>
            </c:strRef>
          </c:tx>
          <c:dLbls>
            <c:dLbl>
              <c:idx val="1"/>
              <c:layout>
                <c:manualLayout>
                  <c:x val="-0.0262530965573807"/>
                  <c:y val="-0.026965090081381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0.00501159211924965"/>
                  <c:y val="0.088218794541625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0.037803694349527"/>
                  <c:y val="0.023424186189767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'2010'!$A$44:$A$48</c:f>
              <c:strCache>
                <c:ptCount val="5"/>
                <c:pt idx="0">
                  <c:v>Energía</c:v>
                </c:pt>
                <c:pt idx="1">
                  <c:v>Procesos Industriales</c:v>
                </c:pt>
                <c:pt idx="2">
                  <c:v>Agricultura</c:v>
                </c:pt>
                <c:pt idx="3">
                  <c:v>Uso de tierras</c:v>
                </c:pt>
                <c:pt idx="4">
                  <c:v>Residuos</c:v>
                </c:pt>
              </c:strCache>
            </c:strRef>
          </c:cat>
          <c:val>
            <c:numRef>
              <c:f>'2010'!$B$44:$B$48</c:f>
              <c:numCache>
                <c:formatCode>_(* #,##0_);_(* \(#,##0\);_(* "-"_);_(@_)</c:formatCode>
                <c:ptCount val="5"/>
                <c:pt idx="0">
                  <c:v>66.0</c:v>
                </c:pt>
                <c:pt idx="1">
                  <c:v>9.0</c:v>
                </c:pt>
                <c:pt idx="2">
                  <c:v>68.0</c:v>
                </c:pt>
                <c:pt idx="3">
                  <c:v>26.0</c:v>
                </c:pt>
                <c:pt idx="4">
                  <c:v>10.0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s-ES"/>
              <a:t>2010</a:t>
            </a:r>
          </a:p>
        </c:rich>
      </c:tx>
      <c:layout>
        <c:manualLayout>
          <c:xMode val="edge"/>
          <c:yMode val="edge"/>
          <c:x val="0.420579903927103"/>
          <c:y val="0.0635497903981981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1712984447216"/>
          <c:y val="0.264815023896572"/>
          <c:w val="0.512766660334357"/>
          <c:h val="0.610099994189082"/>
        </c:manualLayout>
      </c:layout>
      <c:pieChart>
        <c:varyColors val="1"/>
        <c:ser>
          <c:idx val="0"/>
          <c:order val="0"/>
          <c:tx>
            <c:strRef>
              <c:f>'2010'!$B$34</c:f>
              <c:strCache>
                <c:ptCount val="1"/>
                <c:pt idx="0">
                  <c:v>Mt CO2e</c:v>
                </c:pt>
              </c:strCache>
            </c:strRef>
          </c:tx>
          <c:dLbls>
            <c:dLbl>
              <c:idx val="4"/>
              <c:layout>
                <c:manualLayout>
                  <c:x val="0.0186947977198486"/>
                  <c:y val="0.034365725040173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'2010'!$A$35:$A$39</c:f>
              <c:strCache>
                <c:ptCount val="5"/>
                <c:pt idx="0">
                  <c:v>Energía</c:v>
                </c:pt>
                <c:pt idx="1">
                  <c:v>Procesos Industriales</c:v>
                </c:pt>
                <c:pt idx="2">
                  <c:v>Agricultura</c:v>
                </c:pt>
                <c:pt idx="3">
                  <c:v>Uso de tierras</c:v>
                </c:pt>
                <c:pt idx="4">
                  <c:v>Residuos</c:v>
                </c:pt>
              </c:strCache>
            </c:strRef>
          </c:cat>
          <c:val>
            <c:numRef>
              <c:f>'2010'!$B$35:$B$39</c:f>
              <c:numCache>
                <c:formatCode>_-* #,##0.0_-;\-* #,##0.0_-;_-* "-"_-;_-@_-</c:formatCode>
                <c:ptCount val="5"/>
                <c:pt idx="0">
                  <c:v>54.23795518891957</c:v>
                </c:pt>
                <c:pt idx="1">
                  <c:v>11.7926072528616</c:v>
                </c:pt>
                <c:pt idx="2">
                  <c:v>76.84734508826</c:v>
                </c:pt>
                <c:pt idx="3">
                  <c:v>70.25918798640214</c:v>
                </c:pt>
                <c:pt idx="4">
                  <c:v>12.6767925670967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21185539180311"/>
          <c:y val="0.027131826756379"/>
          <c:w val="0.814651299952068"/>
          <c:h val="0.868139696823611"/>
        </c:manualLayout>
      </c:layout>
      <c:lineChart>
        <c:grouping val="standard"/>
        <c:varyColors val="0"/>
        <c:ser>
          <c:idx val="1"/>
          <c:order val="0"/>
          <c:tx>
            <c:strRef>
              <c:f>'Inversión extranjera agricultur'!$B$4</c:f>
              <c:strCache>
                <c:ptCount val="1"/>
                <c:pt idx="0">
                  <c:v>National</c:v>
                </c:pt>
              </c:strCache>
            </c:strRef>
          </c:tx>
          <c:marker>
            <c:symbol val="none"/>
          </c:marker>
          <c:cat>
            <c:numRef>
              <c:f>'Inversión extranjera agricultur'!$A$5:$A$24</c:f>
              <c:numCache>
                <c:formatCode>@</c:formatCode>
                <c:ptCount val="20"/>
                <c:pt idx="0">
                  <c:v>1994.0</c:v>
                </c:pt>
                <c:pt idx="1">
                  <c:v>1995.0</c:v>
                </c:pt>
                <c:pt idx="2">
                  <c:v>1996.0</c:v>
                </c:pt>
                <c:pt idx="3">
                  <c:v>1997.0</c:v>
                </c:pt>
                <c:pt idx="4">
                  <c:v>1998.0</c:v>
                </c:pt>
                <c:pt idx="5">
                  <c:v>1999.0</c:v>
                </c:pt>
                <c:pt idx="6">
                  <c:v>2000.0</c:v>
                </c:pt>
                <c:pt idx="7">
                  <c:v>2001.0</c:v>
                </c:pt>
                <c:pt idx="8">
                  <c:v>2002.0</c:v>
                </c:pt>
                <c:pt idx="9">
                  <c:v>2003.0</c:v>
                </c:pt>
                <c:pt idx="10">
                  <c:v>2004.0</c:v>
                </c:pt>
                <c:pt idx="11">
                  <c:v>2005.0</c:v>
                </c:pt>
                <c:pt idx="12">
                  <c:v>2006.0</c:v>
                </c:pt>
                <c:pt idx="13">
                  <c:v>2007.0</c:v>
                </c:pt>
                <c:pt idx="14">
                  <c:v>2008.0</c:v>
                </c:pt>
                <c:pt idx="15">
                  <c:v>2009.0</c:v>
                </c:pt>
                <c:pt idx="16">
                  <c:v>2010.0</c:v>
                </c:pt>
                <c:pt idx="17">
                  <c:v>2011.0</c:v>
                </c:pt>
                <c:pt idx="18">
                  <c:v>2012.0</c:v>
                </c:pt>
                <c:pt idx="19">
                  <c:v>2013.0</c:v>
                </c:pt>
              </c:numCache>
            </c:numRef>
          </c:cat>
          <c:val>
            <c:numRef>
              <c:f>'Inversión extranjera agricultur'!$B$5:$B$24</c:f>
              <c:numCache>
                <c:formatCode>#,##0.00</c:formatCode>
                <c:ptCount val="20"/>
                <c:pt idx="0">
                  <c:v>1.446497261335806</c:v>
                </c:pt>
                <c:pt idx="1">
                  <c:v>0.968368273647335</c:v>
                </c:pt>
                <c:pt idx="2">
                  <c:v>3.111676589816692</c:v>
                </c:pt>
                <c:pt idx="3">
                  <c:v>5.562216361617685</c:v>
                </c:pt>
                <c:pt idx="4">
                  <c:v>2.828826261612513</c:v>
                </c:pt>
                <c:pt idx="5">
                  <c:v>1.507907130445894</c:v>
                </c:pt>
                <c:pt idx="6">
                  <c:v>2.43645992342852</c:v>
                </c:pt>
                <c:pt idx="7">
                  <c:v>2.541942612207391</c:v>
                </c:pt>
                <c:pt idx="8">
                  <c:v>2.133698124149463</c:v>
                </c:pt>
                <c:pt idx="9">
                  <c:v>1.720493455498131</c:v>
                </c:pt>
                <c:pt idx="10">
                  <c:v>3.11579587352058</c:v>
                </c:pt>
                <c:pt idx="11">
                  <c:v>10.23541901116755</c:v>
                </c:pt>
                <c:pt idx="12">
                  <c:v>6.750618034748774</c:v>
                </c:pt>
                <c:pt idx="13">
                  <c:v>8.88576753967293</c:v>
                </c:pt>
                <c:pt idx="14">
                  <c:v>10.56467209076274</c:v>
                </c:pt>
                <c:pt idx="15">
                  <c:v>8.03559477963952</c:v>
                </c:pt>
                <c:pt idx="16">
                  <c:v>6.4299430912601</c:v>
                </c:pt>
                <c:pt idx="17">
                  <c:v>14.6477553537554</c:v>
                </c:pt>
                <c:pt idx="18">
                  <c:v>15.0393722774535</c:v>
                </c:pt>
                <c:pt idx="19">
                  <c:v>16.19902831986393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'Inversión extranjera agricultur'!$C$4</c:f>
              <c:strCache>
                <c:ptCount val="1"/>
                <c:pt idx="0">
                  <c:v>Subtotal other sectors</c:v>
                </c:pt>
              </c:strCache>
            </c:strRef>
          </c:tx>
          <c:marker>
            <c:symbol val="none"/>
          </c:marker>
          <c:cat>
            <c:numRef>
              <c:f>'Inversión extranjera agricultur'!$A$5:$A$24</c:f>
              <c:numCache>
                <c:formatCode>@</c:formatCode>
                <c:ptCount val="20"/>
                <c:pt idx="0">
                  <c:v>1994.0</c:v>
                </c:pt>
                <c:pt idx="1">
                  <c:v>1995.0</c:v>
                </c:pt>
                <c:pt idx="2">
                  <c:v>1996.0</c:v>
                </c:pt>
                <c:pt idx="3">
                  <c:v>1997.0</c:v>
                </c:pt>
                <c:pt idx="4">
                  <c:v>1998.0</c:v>
                </c:pt>
                <c:pt idx="5">
                  <c:v>1999.0</c:v>
                </c:pt>
                <c:pt idx="6">
                  <c:v>2000.0</c:v>
                </c:pt>
                <c:pt idx="7">
                  <c:v>2001.0</c:v>
                </c:pt>
                <c:pt idx="8">
                  <c:v>2002.0</c:v>
                </c:pt>
                <c:pt idx="9">
                  <c:v>2003.0</c:v>
                </c:pt>
                <c:pt idx="10">
                  <c:v>2004.0</c:v>
                </c:pt>
                <c:pt idx="11">
                  <c:v>2005.0</c:v>
                </c:pt>
                <c:pt idx="12">
                  <c:v>2006.0</c:v>
                </c:pt>
                <c:pt idx="13">
                  <c:v>2007.0</c:v>
                </c:pt>
                <c:pt idx="14">
                  <c:v>2008.0</c:v>
                </c:pt>
                <c:pt idx="15">
                  <c:v>2009.0</c:v>
                </c:pt>
                <c:pt idx="16">
                  <c:v>2010.0</c:v>
                </c:pt>
                <c:pt idx="17">
                  <c:v>2011.0</c:v>
                </c:pt>
                <c:pt idx="18">
                  <c:v>2012.0</c:v>
                </c:pt>
                <c:pt idx="19">
                  <c:v>2013.0</c:v>
                </c:pt>
              </c:numCache>
            </c:numRef>
          </c:cat>
          <c:val>
            <c:numRef>
              <c:f>'Inversión extranjera agricultur'!$C$5:$C$24</c:f>
              <c:numCache>
                <c:formatCode>#,##0.00</c:formatCode>
                <c:ptCount val="20"/>
                <c:pt idx="0">
                  <c:v>1.311840168677117</c:v>
                </c:pt>
                <c:pt idx="1">
                  <c:v>0.817040273647336</c:v>
                </c:pt>
                <c:pt idx="2">
                  <c:v>2.333378515870739</c:v>
                </c:pt>
                <c:pt idx="3">
                  <c:v>5.180057384180962</c:v>
                </c:pt>
                <c:pt idx="4">
                  <c:v>2.737326261612515</c:v>
                </c:pt>
                <c:pt idx="5">
                  <c:v>2.018919972323264</c:v>
                </c:pt>
                <c:pt idx="6">
                  <c:v>2.82037826176</c:v>
                </c:pt>
                <c:pt idx="7">
                  <c:v>2.021169781114371</c:v>
                </c:pt>
                <c:pt idx="8">
                  <c:v>1.684566113480248</c:v>
                </c:pt>
                <c:pt idx="9">
                  <c:v>1.442549264402875</c:v>
                </c:pt>
                <c:pt idx="10">
                  <c:v>2.620934044151888</c:v>
                </c:pt>
                <c:pt idx="11">
                  <c:v>9.110801194485671</c:v>
                </c:pt>
                <c:pt idx="12">
                  <c:v>4.75563959547283</c:v>
                </c:pt>
                <c:pt idx="13">
                  <c:v>5.552582855653044</c:v>
                </c:pt>
                <c:pt idx="14">
                  <c:v>7.215199839757148</c:v>
                </c:pt>
                <c:pt idx="15">
                  <c:v>5.398176215347235</c:v>
                </c:pt>
                <c:pt idx="16">
                  <c:v>3.350168517128698</c:v>
                </c:pt>
                <c:pt idx="17">
                  <c:v>9.94789660996171</c:v>
                </c:pt>
                <c:pt idx="18">
                  <c:v>9.568435002354483</c:v>
                </c:pt>
                <c:pt idx="19">
                  <c:v>11.08809818212785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'Inversión extranjera agricultur'!$D$4</c:f>
              <c:strCache>
                <c:ptCount val="1"/>
                <c:pt idx="0">
                  <c:v>Oil sector</c:v>
                </c:pt>
              </c:strCache>
            </c:strRef>
          </c:tx>
          <c:marker>
            <c:symbol val="none"/>
          </c:marker>
          <c:cat>
            <c:numRef>
              <c:f>'Inversión extranjera agricultur'!$A$5:$A$24</c:f>
              <c:numCache>
                <c:formatCode>@</c:formatCode>
                <c:ptCount val="20"/>
                <c:pt idx="0">
                  <c:v>1994.0</c:v>
                </c:pt>
                <c:pt idx="1">
                  <c:v>1995.0</c:v>
                </c:pt>
                <c:pt idx="2">
                  <c:v>1996.0</c:v>
                </c:pt>
                <c:pt idx="3">
                  <c:v>1997.0</c:v>
                </c:pt>
                <c:pt idx="4">
                  <c:v>1998.0</c:v>
                </c:pt>
                <c:pt idx="5">
                  <c:v>1999.0</c:v>
                </c:pt>
                <c:pt idx="6">
                  <c:v>2000.0</c:v>
                </c:pt>
                <c:pt idx="7">
                  <c:v>2001.0</c:v>
                </c:pt>
                <c:pt idx="8">
                  <c:v>2002.0</c:v>
                </c:pt>
                <c:pt idx="9">
                  <c:v>2003.0</c:v>
                </c:pt>
                <c:pt idx="10">
                  <c:v>2004.0</c:v>
                </c:pt>
                <c:pt idx="11">
                  <c:v>2005.0</c:v>
                </c:pt>
                <c:pt idx="12">
                  <c:v>2006.0</c:v>
                </c:pt>
                <c:pt idx="13">
                  <c:v>2007.0</c:v>
                </c:pt>
                <c:pt idx="14">
                  <c:v>2008.0</c:v>
                </c:pt>
                <c:pt idx="15">
                  <c:v>2009.0</c:v>
                </c:pt>
                <c:pt idx="16">
                  <c:v>2010.0</c:v>
                </c:pt>
                <c:pt idx="17">
                  <c:v>2011.0</c:v>
                </c:pt>
                <c:pt idx="18">
                  <c:v>2012.0</c:v>
                </c:pt>
                <c:pt idx="19">
                  <c:v>2013.0</c:v>
                </c:pt>
              </c:numCache>
            </c:numRef>
          </c:cat>
          <c:val>
            <c:numRef>
              <c:f>'Inversión extranjera agricultur'!$D$5:$D$24</c:f>
              <c:numCache>
                <c:formatCode>#,##0.00</c:formatCode>
                <c:ptCount val="20"/>
                <c:pt idx="0">
                  <c:v>0.134657092658689</c:v>
                </c:pt>
                <c:pt idx="1">
                  <c:v>0.151328</c:v>
                </c:pt>
                <c:pt idx="2">
                  <c:v>0.778298073945952</c:v>
                </c:pt>
                <c:pt idx="3">
                  <c:v>0.38215897743673</c:v>
                </c:pt>
                <c:pt idx="4">
                  <c:v>0.0915</c:v>
                </c:pt>
                <c:pt idx="5">
                  <c:v>-0.51101284187737</c:v>
                </c:pt>
                <c:pt idx="6">
                  <c:v>-0.383918338331439</c:v>
                </c:pt>
                <c:pt idx="7">
                  <c:v>0.52077283109302</c:v>
                </c:pt>
                <c:pt idx="8">
                  <c:v>0.449132010669215</c:v>
                </c:pt>
                <c:pt idx="9">
                  <c:v>0.277944191095257</c:v>
                </c:pt>
                <c:pt idx="10">
                  <c:v>0.494861829368692</c:v>
                </c:pt>
                <c:pt idx="11">
                  <c:v>1.124617816681881</c:v>
                </c:pt>
                <c:pt idx="12">
                  <c:v>1.994978439275942</c:v>
                </c:pt>
                <c:pt idx="13">
                  <c:v>3.333184684019886</c:v>
                </c:pt>
                <c:pt idx="14">
                  <c:v>3.349472251005586</c:v>
                </c:pt>
                <c:pt idx="15">
                  <c:v>2.637418564292285</c:v>
                </c:pt>
                <c:pt idx="16">
                  <c:v>3.079774574131403</c:v>
                </c:pt>
                <c:pt idx="17">
                  <c:v>4.69985874379369</c:v>
                </c:pt>
                <c:pt idx="18">
                  <c:v>5.47093727509902</c:v>
                </c:pt>
                <c:pt idx="19">
                  <c:v>5.110930137736021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'Inversión extranjera agricultur'!$E$4</c:f>
              <c:strCache>
                <c:ptCount val="1"/>
                <c:pt idx="0">
                  <c:v>Agriculture, hunting, forestry and fishing</c:v>
                </c:pt>
              </c:strCache>
            </c:strRef>
          </c:tx>
          <c:marker>
            <c:symbol val="none"/>
          </c:marker>
          <c:cat>
            <c:numRef>
              <c:f>'Inversión extranjera agricultur'!$A$5:$A$24</c:f>
              <c:numCache>
                <c:formatCode>@</c:formatCode>
                <c:ptCount val="20"/>
                <c:pt idx="0">
                  <c:v>1994.0</c:v>
                </c:pt>
                <c:pt idx="1">
                  <c:v>1995.0</c:v>
                </c:pt>
                <c:pt idx="2">
                  <c:v>1996.0</c:v>
                </c:pt>
                <c:pt idx="3">
                  <c:v>1997.0</c:v>
                </c:pt>
                <c:pt idx="4">
                  <c:v>1998.0</c:v>
                </c:pt>
                <c:pt idx="5">
                  <c:v>1999.0</c:v>
                </c:pt>
                <c:pt idx="6">
                  <c:v>2000.0</c:v>
                </c:pt>
                <c:pt idx="7">
                  <c:v>2001.0</c:v>
                </c:pt>
                <c:pt idx="8">
                  <c:v>2002.0</c:v>
                </c:pt>
                <c:pt idx="9">
                  <c:v>2003.0</c:v>
                </c:pt>
                <c:pt idx="10">
                  <c:v>2004.0</c:v>
                </c:pt>
                <c:pt idx="11">
                  <c:v>2005.0</c:v>
                </c:pt>
                <c:pt idx="12">
                  <c:v>2006.0</c:v>
                </c:pt>
                <c:pt idx="13">
                  <c:v>2007.0</c:v>
                </c:pt>
                <c:pt idx="14">
                  <c:v>2008.0</c:v>
                </c:pt>
                <c:pt idx="15">
                  <c:v>2009.0</c:v>
                </c:pt>
                <c:pt idx="16">
                  <c:v>2010.0</c:v>
                </c:pt>
                <c:pt idx="17">
                  <c:v>2011.0</c:v>
                </c:pt>
                <c:pt idx="18">
                  <c:v>2012.0</c:v>
                </c:pt>
                <c:pt idx="19">
                  <c:v>2013.0</c:v>
                </c:pt>
              </c:numCache>
            </c:numRef>
          </c:cat>
          <c:val>
            <c:numRef>
              <c:f>'Inversión extranjera agricultur'!$E$5:$E$24</c:f>
              <c:numCache>
                <c:formatCode>#,##0.00</c:formatCode>
                <c:ptCount val="20"/>
                <c:pt idx="0">
                  <c:v>0.02113459148</c:v>
                </c:pt>
                <c:pt idx="1">
                  <c:v>-0.00203365465</c:v>
                </c:pt>
                <c:pt idx="2">
                  <c:v>0.03666308128</c:v>
                </c:pt>
                <c:pt idx="3">
                  <c:v>0.01154968548</c:v>
                </c:pt>
                <c:pt idx="4">
                  <c:v>0.02362548497</c:v>
                </c:pt>
                <c:pt idx="5">
                  <c:v>0.03043552714</c:v>
                </c:pt>
                <c:pt idx="6">
                  <c:v>-0.000404632300000003</c:v>
                </c:pt>
                <c:pt idx="7">
                  <c:v>0.01246000564</c:v>
                </c:pt>
                <c:pt idx="8">
                  <c:v>-0.00507008534107971</c:v>
                </c:pt>
                <c:pt idx="9">
                  <c:v>0.00798215419335995</c:v>
                </c:pt>
                <c:pt idx="10">
                  <c:v>0.00330050483561359</c:v>
                </c:pt>
                <c:pt idx="11">
                  <c:v>0.00517210917220293</c:v>
                </c:pt>
                <c:pt idx="12">
                  <c:v>0.00589548135377674</c:v>
                </c:pt>
                <c:pt idx="13">
                  <c:v>0.0385362621871501</c:v>
                </c:pt>
                <c:pt idx="14">
                  <c:v>0.03634511078</c:v>
                </c:pt>
                <c:pt idx="15">
                  <c:v>0.0202617099802908</c:v>
                </c:pt>
                <c:pt idx="16">
                  <c:v>0.0581397185737412</c:v>
                </c:pt>
                <c:pt idx="17">
                  <c:v>0.156049123445564</c:v>
                </c:pt>
                <c:pt idx="18">
                  <c:v>0.0255964422338208</c:v>
                </c:pt>
                <c:pt idx="19">
                  <c:v>0.296138324517554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8125992"/>
        <c:axId val="-2128121096"/>
      </c:lineChart>
      <c:lineChart>
        <c:grouping val="standard"/>
        <c:varyColors val="0"/>
        <c:ser>
          <c:idx val="0"/>
          <c:order val="4"/>
          <c:tx>
            <c:strRef>
              <c:f>'Inversión extranjera agricultur'!$I$4</c:f>
              <c:strCache>
                <c:ptCount val="1"/>
                <c:pt idx="0">
                  <c:v>GDP %</c:v>
                </c:pt>
              </c:strCache>
            </c:strRef>
          </c:tx>
          <c:spPr>
            <a:ln w="6350" cmpd="sng">
              <a:prstDash val="sysDash"/>
            </a:ln>
          </c:spPr>
          <c:marker>
            <c:spPr>
              <a:ln w="6350" cmpd="sng">
                <a:prstDash val="sysDash"/>
              </a:ln>
            </c:spPr>
          </c:marker>
          <c:cat>
            <c:numRef>
              <c:f>'Inversión extranjera agricultur'!$A$5:$A$24</c:f>
              <c:numCache>
                <c:formatCode>@</c:formatCode>
                <c:ptCount val="20"/>
                <c:pt idx="0">
                  <c:v>1994.0</c:v>
                </c:pt>
                <c:pt idx="1">
                  <c:v>1995.0</c:v>
                </c:pt>
                <c:pt idx="2">
                  <c:v>1996.0</c:v>
                </c:pt>
                <c:pt idx="3">
                  <c:v>1997.0</c:v>
                </c:pt>
                <c:pt idx="4">
                  <c:v>1998.0</c:v>
                </c:pt>
                <c:pt idx="5">
                  <c:v>1999.0</c:v>
                </c:pt>
                <c:pt idx="6">
                  <c:v>2000.0</c:v>
                </c:pt>
                <c:pt idx="7">
                  <c:v>2001.0</c:v>
                </c:pt>
                <c:pt idx="8">
                  <c:v>2002.0</c:v>
                </c:pt>
                <c:pt idx="9">
                  <c:v>2003.0</c:v>
                </c:pt>
                <c:pt idx="10">
                  <c:v>2004.0</c:v>
                </c:pt>
                <c:pt idx="11">
                  <c:v>2005.0</c:v>
                </c:pt>
                <c:pt idx="12">
                  <c:v>2006.0</c:v>
                </c:pt>
                <c:pt idx="13">
                  <c:v>2007.0</c:v>
                </c:pt>
                <c:pt idx="14">
                  <c:v>2008.0</c:v>
                </c:pt>
                <c:pt idx="15">
                  <c:v>2009.0</c:v>
                </c:pt>
                <c:pt idx="16">
                  <c:v>2010.0</c:v>
                </c:pt>
                <c:pt idx="17">
                  <c:v>2011.0</c:v>
                </c:pt>
                <c:pt idx="18">
                  <c:v>2012.0</c:v>
                </c:pt>
                <c:pt idx="19">
                  <c:v>2013.0</c:v>
                </c:pt>
              </c:numCache>
            </c:numRef>
          </c:cat>
          <c:val>
            <c:numRef>
              <c:f>'Inversión extranjera agricultur'!$I$5:$I$24</c:f>
              <c:numCache>
                <c:formatCode>0.0%</c:formatCode>
                <c:ptCount val="20"/>
                <c:pt idx="0">
                  <c:v>0.0177042271317566</c:v>
                </c:pt>
                <c:pt idx="1">
                  <c:v>0.0104680225890962</c:v>
                </c:pt>
                <c:pt idx="2">
                  <c:v>0.0320262764155842</c:v>
                </c:pt>
                <c:pt idx="3">
                  <c:v>0.0521492782764353</c:v>
                </c:pt>
                <c:pt idx="4">
                  <c:v>0.0287354601716879</c:v>
                </c:pt>
                <c:pt idx="5">
                  <c:v>0.0174959319478362</c:v>
                </c:pt>
                <c:pt idx="6">
                  <c:v>0.024392265533233</c:v>
                </c:pt>
                <c:pt idx="7">
                  <c:v>0.0258844282363372</c:v>
                </c:pt>
                <c:pt idx="8">
                  <c:v>0.021787237966637</c:v>
                </c:pt>
                <c:pt idx="9">
                  <c:v>0.0181707877749359</c:v>
                </c:pt>
                <c:pt idx="10">
                  <c:v>0.0266137044856476</c:v>
                </c:pt>
                <c:pt idx="11">
                  <c:v>0.0698567397262208</c:v>
                </c:pt>
                <c:pt idx="12">
                  <c:v>0.0414724370031399</c:v>
                </c:pt>
                <c:pt idx="13">
                  <c:v>0.0428188179680552</c:v>
                </c:pt>
                <c:pt idx="14">
                  <c:v>0.0432877716230727</c:v>
                </c:pt>
                <c:pt idx="15">
                  <c:v>0.0343663389322956</c:v>
                </c:pt>
                <c:pt idx="16">
                  <c:v>0.0224025634451712</c:v>
                </c:pt>
                <c:pt idx="17">
                  <c:v>0.0436705231146161</c:v>
                </c:pt>
                <c:pt idx="18">
                  <c:v>0.040610942794222</c:v>
                </c:pt>
                <c:pt idx="19">
                  <c:v>0.0428378254824275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8115656"/>
        <c:axId val="-2128112600"/>
      </c:lineChart>
      <c:catAx>
        <c:axId val="-2128125992"/>
        <c:scaling>
          <c:orientation val="minMax"/>
        </c:scaling>
        <c:delete val="0"/>
        <c:axPos val="b"/>
        <c:numFmt formatCode="@" sourceLinked="1"/>
        <c:majorTickMark val="out"/>
        <c:minorTickMark val="none"/>
        <c:tickLblPos val="nextTo"/>
        <c:crossAx val="-2128121096"/>
        <c:crosses val="autoZero"/>
        <c:auto val="1"/>
        <c:lblAlgn val="ctr"/>
        <c:lblOffset val="100"/>
        <c:tickLblSkip val="2"/>
        <c:noMultiLvlLbl val="0"/>
      </c:catAx>
      <c:valAx>
        <c:axId val="-2128121096"/>
        <c:scaling>
          <c:orientation val="minMax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USD billions</a:t>
                </a:r>
              </a:p>
            </c:rich>
          </c:tx>
          <c:layout>
            <c:manualLayout>
              <c:xMode val="edge"/>
              <c:yMode val="edge"/>
              <c:x val="0.00232799311491359"/>
              <c:y val="0.396004405699288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crossAx val="-2128125992"/>
        <c:crosses val="autoZero"/>
        <c:crossBetween val="between"/>
      </c:valAx>
      <c:catAx>
        <c:axId val="-2128115656"/>
        <c:scaling>
          <c:orientation val="minMax"/>
        </c:scaling>
        <c:delete val="1"/>
        <c:axPos val="b"/>
        <c:numFmt formatCode="@" sourceLinked="1"/>
        <c:majorTickMark val="out"/>
        <c:minorTickMark val="none"/>
        <c:tickLblPos val="nextTo"/>
        <c:crossAx val="-2128112600"/>
        <c:crosses val="autoZero"/>
        <c:auto val="1"/>
        <c:lblAlgn val="ctr"/>
        <c:lblOffset val="100"/>
        <c:noMultiLvlLbl val="0"/>
      </c:catAx>
      <c:valAx>
        <c:axId val="-212811260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ES"/>
                  <a:t>Total</a:t>
                </a:r>
                <a:r>
                  <a:rPr lang="es-ES" baseline="0"/>
                  <a:t> f</a:t>
                </a:r>
                <a:r>
                  <a:rPr lang="es-ES"/>
                  <a:t>oreign direct investment, relative to GDP</a:t>
                </a:r>
              </a:p>
            </c:rich>
          </c:tx>
          <c:layout/>
          <c:overlay val="0"/>
        </c:title>
        <c:numFmt formatCode="0.0%" sourceLinked="1"/>
        <c:majorTickMark val="out"/>
        <c:minorTickMark val="none"/>
        <c:tickLblPos val="nextTo"/>
        <c:crossAx val="-2128115656"/>
        <c:crosses val="max"/>
        <c:crossBetween val="between"/>
      </c:valAx>
    </c:plotArea>
    <c:legend>
      <c:legendPos val="r"/>
      <c:layout>
        <c:manualLayout>
          <c:xMode val="edge"/>
          <c:yMode val="edge"/>
          <c:x val="0.0799625097779274"/>
          <c:y val="0.0137557582087953"/>
          <c:w val="0.446469878637879"/>
          <c:h val="0.288833427071616"/>
        </c:manualLayout>
      </c:layout>
      <c:overlay val="0"/>
      <c:spPr>
        <a:solidFill>
          <a:schemeClr val="bg1"/>
        </a:solidFill>
        <a:ln>
          <a:solidFill>
            <a:schemeClr val="bg1">
              <a:lumMod val="50000"/>
            </a:schemeClr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900">
          <a:latin typeface="Calibri"/>
          <a:cs typeface="Calibri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D4316-D0A2-394F-BD19-F534BB9A9F3D}" type="datetimeFigureOut">
              <a:rPr lang="en-US" smtClean="0"/>
              <a:t>11/4/15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89AE5-7E67-0D4F-A5A0-D2FB5283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7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89AE5-7E67-0D4F-A5A0-D2FB528309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358" y="1357177"/>
            <a:ext cx="7478183" cy="1470025"/>
          </a:xfrm>
        </p:spPr>
        <p:txBody>
          <a:bodyPr anchor="ctr">
            <a:normAutofit/>
          </a:bodyPr>
          <a:lstStyle>
            <a:lvl1pPr algn="ctr">
              <a:defRPr sz="3000" b="1" i="0">
                <a:solidFill>
                  <a:srgbClr val="E46C0A"/>
                </a:solidFill>
                <a:latin typeface="Source Sans Pro"/>
                <a:cs typeface="Source Sans Pro"/>
              </a:defRPr>
            </a:lvl1pPr>
          </a:lstStyle>
          <a:p>
            <a:r>
              <a:rPr lang="es-CO" noProof="0" dirty="0" smtClean="0"/>
              <a:t>Click to edit Master title style</a:t>
            </a:r>
            <a:endParaRPr lang="es-CO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47650" y="5403542"/>
            <a:ext cx="4368800" cy="1205221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rgbClr val="7B6348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616450" y="5403316"/>
            <a:ext cx="4289425" cy="1205447"/>
          </a:xfrm>
        </p:spPr>
        <p:txBody>
          <a:bodyPr anchor="t">
            <a:noAutofit/>
          </a:bodyPr>
          <a:lstStyle>
            <a:lvl1pPr marL="0" indent="0" algn="r">
              <a:buNone/>
              <a:defRPr sz="2000" b="0" i="0">
                <a:solidFill>
                  <a:srgbClr val="7B6348"/>
                </a:solidFill>
                <a:latin typeface="Source Sans Pro"/>
                <a:cs typeface="Source Sans Pro"/>
              </a:defRPr>
            </a:lvl1pPr>
            <a:lvl2pPr>
              <a:defRPr sz="2000" b="0" i="0">
                <a:latin typeface="Source Sans Pro"/>
                <a:cs typeface="Source Sans Pro"/>
              </a:defRPr>
            </a:lvl2pPr>
            <a:lvl3pPr>
              <a:defRPr sz="2000" b="0" i="0">
                <a:latin typeface="Source Sans Pro"/>
                <a:cs typeface="Source Sans Pro"/>
              </a:defRPr>
            </a:lvl3pPr>
            <a:lvl4pPr>
              <a:defRPr sz="2000" b="0" i="0">
                <a:latin typeface="Source Sans Pro"/>
                <a:cs typeface="Source Sans Pro"/>
              </a:defRPr>
            </a:lvl4pPr>
            <a:lvl5pPr>
              <a:defRPr sz="2000" b="0" i="0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49111" y="34807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900296" y="7714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0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Divider - Teal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324687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23240" y="213894"/>
            <a:ext cx="8163560" cy="1047347"/>
          </a:xfrm>
        </p:spPr>
        <p:txBody>
          <a:bodyPr anchor="ctr">
            <a:normAutofit/>
          </a:bodyPr>
          <a:lstStyle>
            <a:lvl1pPr algn="r">
              <a:defRPr sz="3000" b="1" i="0">
                <a:solidFill>
                  <a:srgbClr val="E46C0A"/>
                </a:solidFill>
                <a:latin typeface="Source Sans Pro"/>
                <a:cs typeface="Source Sans Pro"/>
              </a:defRPr>
            </a:lvl1pPr>
          </a:lstStyle>
          <a:p>
            <a:r>
              <a:rPr lang="es-CO" noProof="0" dirty="0" smtClean="0"/>
              <a:t>Click to edit Master title style</a:t>
            </a:r>
            <a:endParaRPr lang="es-CO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3FD15D-940B-A740-B5DC-116D1B35878D}" type="slidenum">
              <a:rPr lang="es-CO" noProof="0" smtClean="0"/>
              <a:pPr/>
              <a:t>‹#›</a:t>
            </a:fld>
            <a:endParaRPr lang="es-CO" noProof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39334"/>
            <a:ext cx="8229600" cy="4385734"/>
          </a:xfrm>
        </p:spPr>
        <p:txBody>
          <a:bodyPr/>
          <a:lstStyle>
            <a:lvl1pPr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1pPr>
            <a:lvl2pPr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2pPr>
            <a:lvl3pPr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3pPr>
            <a:lvl4pPr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4pPr>
            <a:lvl5pPr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5pPr>
          </a:lstStyle>
          <a:p>
            <a:pPr lvl="0"/>
            <a:r>
              <a:rPr lang="es-CO" noProof="0" smtClean="0"/>
              <a:t>Click to edit Master text styles</a:t>
            </a:r>
          </a:p>
          <a:p>
            <a:pPr lvl="1"/>
            <a:r>
              <a:rPr lang="es-CO" noProof="0" smtClean="0"/>
              <a:t>Second level</a:t>
            </a:r>
          </a:p>
          <a:p>
            <a:pPr lvl="2"/>
            <a:r>
              <a:rPr lang="es-CO" noProof="0" smtClean="0"/>
              <a:t>Third level</a:t>
            </a:r>
          </a:p>
          <a:p>
            <a:pPr lvl="3"/>
            <a:r>
              <a:rPr lang="es-CO" noProof="0" smtClean="0"/>
              <a:t>Fourth level</a:t>
            </a:r>
          </a:p>
          <a:p>
            <a:pPr lvl="4"/>
            <a:r>
              <a:rPr lang="es-CO" noProof="0" smtClean="0"/>
              <a:t>Fifth level</a:t>
            </a:r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19602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Divider - Orang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1625"/>
            <a:ext cx="8377916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O" noProof="0" smtClean="0"/>
              <a:t>Click to edit Master title style</a:t>
            </a:r>
            <a:endParaRPr lang="es-CO" noProof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57200" y="1670049"/>
            <a:ext cx="8377916" cy="43906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smtClean="0"/>
              <a:t>Click to edit Master text styles</a:t>
            </a:r>
          </a:p>
          <a:p>
            <a:pPr lvl="1"/>
            <a:r>
              <a:rPr lang="es-CO" noProof="0" smtClean="0"/>
              <a:t>Second level</a:t>
            </a:r>
          </a:p>
          <a:p>
            <a:pPr lvl="2"/>
            <a:r>
              <a:rPr lang="es-CO" noProof="0" smtClean="0"/>
              <a:t>Third level</a:t>
            </a:r>
          </a:p>
          <a:p>
            <a:pPr lvl="3"/>
            <a:r>
              <a:rPr lang="es-CO" noProof="0" smtClean="0"/>
              <a:t>Fourth level</a:t>
            </a:r>
          </a:p>
          <a:p>
            <a:pPr lvl="4"/>
            <a:r>
              <a:rPr lang="es-CO" noProof="0" smtClean="0"/>
              <a:t>Fifth level</a:t>
            </a:r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51460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23240" y="173788"/>
            <a:ext cx="8163560" cy="1087453"/>
          </a:xfrm>
        </p:spPr>
        <p:txBody>
          <a:bodyPr anchor="ctr">
            <a:normAutofit/>
          </a:bodyPr>
          <a:lstStyle>
            <a:lvl1pPr algn="r">
              <a:defRPr sz="3200" b="1" i="0">
                <a:solidFill>
                  <a:srgbClr val="E46C0A"/>
                </a:solidFill>
                <a:latin typeface="Source Sans Pro"/>
                <a:cs typeface="Source Sans Pro"/>
              </a:defRPr>
            </a:lvl1pPr>
          </a:lstStyle>
          <a:p>
            <a:r>
              <a:rPr lang="es-CO" noProof="0" dirty="0" smtClean="0"/>
              <a:t>Click to edit Master title style</a:t>
            </a:r>
            <a:endParaRPr lang="es-CO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39334"/>
            <a:ext cx="8229600" cy="4385734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1pPr>
            <a:lvl2pPr>
              <a:spcBef>
                <a:spcPts val="1200"/>
              </a:spcBef>
              <a:spcAft>
                <a:spcPts val="600"/>
              </a:spcAft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2pPr>
            <a:lvl3pPr>
              <a:spcBef>
                <a:spcPts val="1200"/>
              </a:spcBef>
              <a:spcAft>
                <a:spcPts val="600"/>
              </a:spcAft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3pPr>
            <a:lvl4pPr>
              <a:spcBef>
                <a:spcPts val="1200"/>
              </a:spcBef>
              <a:spcAft>
                <a:spcPts val="600"/>
              </a:spcAft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4pPr>
            <a:lvl5pPr>
              <a:spcBef>
                <a:spcPts val="1200"/>
              </a:spcBef>
              <a:spcAft>
                <a:spcPts val="600"/>
              </a:spcAft>
              <a:defRPr>
                <a:solidFill>
                  <a:srgbClr val="7B6348"/>
                </a:solidFill>
                <a:latin typeface="Source Sans Pro"/>
                <a:cs typeface="Source Sans Pro"/>
              </a:defRPr>
            </a:lvl5pPr>
          </a:lstStyle>
          <a:p>
            <a:pPr lvl="0"/>
            <a:r>
              <a:rPr lang="es-CO" noProof="0" smtClean="0"/>
              <a:t>Click to edit Master text styles</a:t>
            </a:r>
          </a:p>
          <a:p>
            <a:pPr lvl="1"/>
            <a:r>
              <a:rPr lang="es-CO" noProof="0" smtClean="0"/>
              <a:t>Second level</a:t>
            </a:r>
          </a:p>
          <a:p>
            <a:pPr lvl="2"/>
            <a:r>
              <a:rPr lang="es-CO" noProof="0" smtClean="0"/>
              <a:t>Third level</a:t>
            </a:r>
          </a:p>
          <a:p>
            <a:pPr lvl="3"/>
            <a:r>
              <a:rPr lang="es-CO" noProof="0" smtClean="0"/>
              <a:t>Fourth level</a:t>
            </a:r>
          </a:p>
          <a:p>
            <a:pPr lvl="4"/>
            <a:r>
              <a:rPr lang="es-CO" noProof="0" smtClean="0"/>
              <a:t>Fifth level</a:t>
            </a:r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246530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6F5-17EC-5D48-9499-34CA1D631BFA}" type="datetimeFigureOut">
              <a:rPr lang="en-US" smtClean="0"/>
              <a:t>11/4/15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F55B5-1292-D248-B8D3-1737E84F2F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89764-BEE3-5B45-8F63-ADF61BF2C94C}" type="datetimeFigureOut">
              <a:rPr lang="en-US" smtClean="0"/>
              <a:pPr/>
              <a:t>11/4/15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860C-E6A0-AA46-B68F-DC81226EE7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9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8219F-D7BE-4EEC-BBE3-7BC41A31CBB9}" type="datetimeFigureOut">
              <a:rPr lang="en-US" smtClean="0"/>
              <a:t>11/4/15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4105-AB72-4555-B754-45E4ABA71D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9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Divider - Color Fores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1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13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 noProof="0" smtClean="0"/>
              <a:t>Click to edit Master title style</a:t>
            </a:r>
            <a:endParaRPr lang="es-CO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2693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CO" noProof="0" smtClean="0"/>
              <a:t>Click to edit Master text styles</a:t>
            </a:r>
          </a:p>
          <a:p>
            <a:pPr lvl="1"/>
            <a:r>
              <a:rPr lang="es-CO" noProof="0" smtClean="0"/>
              <a:t>Second level</a:t>
            </a:r>
          </a:p>
          <a:p>
            <a:pPr lvl="2"/>
            <a:r>
              <a:rPr lang="es-CO" noProof="0" smtClean="0"/>
              <a:t>Third level</a:t>
            </a:r>
          </a:p>
          <a:p>
            <a:pPr lvl="3"/>
            <a:r>
              <a:rPr lang="es-CO" noProof="0" smtClean="0"/>
              <a:t>Fourth level</a:t>
            </a:r>
          </a:p>
          <a:p>
            <a:pPr lvl="4"/>
            <a:r>
              <a:rPr lang="es-CO" noProof="0" smtClean="0"/>
              <a:t>Fifth level</a:t>
            </a:r>
            <a:endParaRPr lang="es-CO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D56F5-17EC-5D48-9499-34CA1D631BFA}" type="datetimeFigureOut">
              <a:rPr lang="en-US" smtClean="0"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F55B5-1292-D248-B8D3-1737E84F2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6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1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7673"/>
            <a:ext cx="9144000" cy="1474407"/>
          </a:xfrm>
        </p:spPr>
        <p:txBody>
          <a:bodyPr>
            <a:normAutofit fontScale="90000"/>
          </a:bodyPr>
          <a:lstStyle/>
          <a:p>
            <a:r>
              <a:rPr lang="es-CO" sz="3600" dirty="0">
                <a:latin typeface="Avenir Book"/>
                <a:cs typeface="Avenir Book"/>
              </a:rPr>
              <a:t>Retos del Sector Agropecuario en Colombia:</a:t>
            </a:r>
            <a:r>
              <a:rPr lang="es-CO" dirty="0">
                <a:latin typeface="Avenir Book"/>
                <a:cs typeface="Avenir Book"/>
              </a:rPr>
              <a:t/>
            </a:r>
            <a:br>
              <a:rPr lang="es-CO" dirty="0">
                <a:latin typeface="Avenir Book"/>
                <a:cs typeface="Avenir Book"/>
              </a:rPr>
            </a:br>
            <a:r>
              <a:rPr lang="es-CO" dirty="0">
                <a:latin typeface="Avenir Book"/>
                <a:cs typeface="Avenir Book"/>
              </a:rPr>
              <a:t>Sostenibilidad para la Competitividad</a:t>
            </a:r>
          </a:p>
        </p:txBody>
      </p:sp>
    </p:spTree>
    <p:extLst>
      <p:ext uri="{BB962C8B-B14F-4D97-AF65-F5344CB8AC3E}">
        <p14:creationId xmlns:p14="http://schemas.microsoft.com/office/powerpoint/2010/main" val="184475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Compromisos nacionales para la reducción de emisiones y la deforestación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CO" dirty="0" smtClean="0"/>
              <a:t>INDC: Reducción de emisiones en un 20% al 2030</a:t>
            </a:r>
          </a:p>
          <a:p>
            <a:endParaRPr lang="es-CO" dirty="0" smtClean="0"/>
          </a:p>
          <a:p>
            <a:r>
              <a:rPr lang="es-CO" dirty="0" smtClean="0"/>
              <a:t>Estrategia Nacional DBC: PAS sector agropecuario</a:t>
            </a:r>
          </a:p>
          <a:p>
            <a:endParaRPr lang="es-CO" dirty="0" smtClean="0"/>
          </a:p>
          <a:p>
            <a:r>
              <a:rPr lang="es-CO" dirty="0" smtClean="0"/>
              <a:t>Estrategia Nacional REDD+</a:t>
            </a:r>
          </a:p>
          <a:p>
            <a:endParaRPr lang="es-CO" dirty="0"/>
          </a:p>
          <a:p>
            <a:r>
              <a:rPr lang="es-CO" dirty="0" smtClean="0"/>
              <a:t>Deforestación neta cero en la Amazonia al 2020</a:t>
            </a:r>
          </a:p>
          <a:p>
            <a:endParaRPr lang="es-CO" dirty="0" smtClean="0"/>
          </a:p>
          <a:p>
            <a:r>
              <a:rPr lang="es-CO" dirty="0" smtClean="0"/>
              <a:t>Iniciativa 20 X 20 (Restauración de 1 millón has al 2020)</a:t>
            </a:r>
          </a:p>
          <a:p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240822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smtClean="0"/>
              <a:t>Incentivos agropecuarios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129"/>
            <a:ext cx="8229600" cy="18787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1600" b="1" dirty="0" smtClean="0"/>
              <a:t>Mecanismos financieros</a:t>
            </a:r>
          </a:p>
          <a:p>
            <a:pPr lvl="1"/>
            <a:r>
              <a:rPr lang="es-ES_tradnl" sz="1600" dirty="0" smtClean="0"/>
              <a:t>ICR</a:t>
            </a:r>
          </a:p>
          <a:p>
            <a:pPr lvl="1"/>
            <a:r>
              <a:rPr lang="es-ES_tradnl" sz="1600" dirty="0" smtClean="0"/>
              <a:t>Certificado de incentivo Forestal</a:t>
            </a:r>
          </a:p>
          <a:p>
            <a:pPr lvl="1"/>
            <a:r>
              <a:rPr lang="es-ES_tradnl" sz="1600" dirty="0" smtClean="0"/>
              <a:t>Fondo Agropecuario de Garantías (FAG)</a:t>
            </a:r>
          </a:p>
          <a:p>
            <a:pPr lvl="1"/>
            <a:r>
              <a:rPr lang="es-ES_tradnl" sz="1600" dirty="0"/>
              <a:t>Alianzas productivas: Alianzas productores – compradores con financiación, asistencia técnica, apoyo institucional</a:t>
            </a:r>
          </a:p>
          <a:p>
            <a:pPr lvl="1"/>
            <a:endParaRPr lang="es-ES_tradnl" sz="1600" dirty="0" smtClean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</p:txBody>
      </p:sp>
      <p:sp>
        <p:nvSpPr>
          <p:cNvPr id="4" name="Rectangle 3"/>
          <p:cNvSpPr/>
          <p:nvPr/>
        </p:nvSpPr>
        <p:spPr>
          <a:xfrm>
            <a:off x="44379" y="3584773"/>
            <a:ext cx="4572000" cy="20313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s-CO" dirty="0" smtClean="0">
                <a:solidFill>
                  <a:srgbClr val="FFFFFF"/>
                </a:solidFill>
              </a:rPr>
              <a:t>Alianzas Productivas del MADR </a:t>
            </a:r>
          </a:p>
          <a:p>
            <a:pPr marL="285750" indent="-285750">
              <a:buFont typeface="Arial"/>
              <a:buChar char="•"/>
            </a:pPr>
            <a:r>
              <a:rPr lang="es-CO" dirty="0" smtClean="0">
                <a:solidFill>
                  <a:srgbClr val="FFFFFF"/>
                </a:solidFill>
              </a:rPr>
              <a:t>Mejores condiciones de pago</a:t>
            </a:r>
          </a:p>
          <a:p>
            <a:pPr marL="285750" indent="-285750">
              <a:buFont typeface="Arial"/>
              <a:buChar char="•"/>
            </a:pPr>
            <a:r>
              <a:rPr lang="es-CO" dirty="0" smtClean="0">
                <a:solidFill>
                  <a:srgbClr val="FFFFFF"/>
                </a:solidFill>
              </a:rPr>
              <a:t>Mejores precios y más estables.</a:t>
            </a:r>
          </a:p>
          <a:p>
            <a:pPr marL="285750" indent="-285750">
              <a:buFont typeface="Arial"/>
              <a:buChar char="•"/>
            </a:pPr>
            <a:r>
              <a:rPr lang="es-CO" dirty="0" smtClean="0">
                <a:solidFill>
                  <a:srgbClr val="FFFFFF"/>
                </a:solidFill>
              </a:rPr>
              <a:t>Acceso a asesoría técnica</a:t>
            </a:r>
          </a:p>
          <a:p>
            <a:pPr marL="285750" indent="-285750">
              <a:buFont typeface="Arial"/>
              <a:buChar char="•"/>
            </a:pPr>
            <a:r>
              <a:rPr lang="es-CO" dirty="0" smtClean="0">
                <a:solidFill>
                  <a:srgbClr val="FFFFFF"/>
                </a:solidFill>
              </a:rPr>
              <a:t>Relaciones comerciales más duraderas</a:t>
            </a:r>
          </a:p>
          <a:p>
            <a:pPr marL="285750" indent="-285750">
              <a:buFont typeface="Arial"/>
              <a:buChar char="•"/>
            </a:pPr>
            <a:r>
              <a:rPr lang="es-CO" dirty="0" smtClean="0">
                <a:solidFill>
                  <a:srgbClr val="FFFFFF"/>
                </a:solidFill>
              </a:rPr>
              <a:t>Mejoramiento de la calidad y trazabilidad</a:t>
            </a:r>
          </a:p>
          <a:p>
            <a:pPr marL="285750" indent="-285750">
              <a:buFont typeface="Arial"/>
              <a:buChar char="•"/>
            </a:pPr>
            <a:r>
              <a:rPr lang="es-CO" dirty="0" smtClean="0">
                <a:solidFill>
                  <a:srgbClr val="FFFFFF"/>
                </a:solidFill>
              </a:rPr>
              <a:t>Mejoramiento de ingresos a productores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01447" y="3208817"/>
            <a:ext cx="4763639" cy="3140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7B6348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7B6348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B6348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B6348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B6348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600" b="1" dirty="0" smtClean="0"/>
              <a:t>Iniciativas sectoriales</a:t>
            </a:r>
          </a:p>
          <a:p>
            <a:pPr lvl="1"/>
            <a:r>
              <a:rPr lang="es-CO" sz="1600" dirty="0" smtClean="0"/>
              <a:t>Proyecto ganadería colombiana sostenible</a:t>
            </a:r>
          </a:p>
          <a:p>
            <a:pPr lvl="1"/>
            <a:r>
              <a:rPr lang="es-CO" sz="1600" dirty="0" smtClean="0"/>
              <a:t>Modelo de sostenibilidad del sector palmero</a:t>
            </a:r>
          </a:p>
          <a:p>
            <a:pPr lvl="1"/>
            <a:r>
              <a:rPr lang="es-CO" sz="1600" dirty="0" smtClean="0"/>
              <a:t>Estrategias de conservación y conectividad en paisajes cafeteros – Fedecafe</a:t>
            </a:r>
          </a:p>
          <a:p>
            <a:pPr lvl="1"/>
            <a:r>
              <a:rPr lang="es-CO" sz="1600" dirty="0" smtClean="0"/>
              <a:t>Alianzas empresa productores: Nestlé, Friogran</a:t>
            </a:r>
            <a:endParaRPr lang="es-ES_tradnl" sz="1600" dirty="0" smtClean="0"/>
          </a:p>
          <a:p>
            <a:pPr lvl="1"/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300052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Iniciativas sector privado 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s-ES_tradnl" b="1" dirty="0" err="1" smtClean="0"/>
              <a:t>Cecodes</a:t>
            </a:r>
            <a:r>
              <a:rPr lang="es-ES_tradnl" dirty="0" smtClean="0"/>
              <a:t>: Capítulo </a:t>
            </a:r>
            <a:r>
              <a:rPr lang="es-ES_tradnl" dirty="0"/>
              <a:t>colombiano del Consejo Empresarial Mundial para el Desarrollo Sostenible, </a:t>
            </a:r>
            <a:r>
              <a:rPr lang="es-ES_tradnl" dirty="0" smtClean="0"/>
              <a:t>WBCSD</a:t>
            </a:r>
            <a:endParaRPr lang="es-ES_tradnl" dirty="0"/>
          </a:p>
          <a:p>
            <a:pPr>
              <a:lnSpc>
                <a:spcPct val="120000"/>
              </a:lnSpc>
            </a:pPr>
            <a:r>
              <a:rPr lang="es-ES_tradnl" b="1" dirty="0" smtClean="0"/>
              <a:t>Global </a:t>
            </a:r>
            <a:r>
              <a:rPr lang="es-ES_tradnl" b="1" dirty="0" err="1"/>
              <a:t>Reporting</a:t>
            </a:r>
            <a:r>
              <a:rPr lang="es-ES_tradnl" b="1" dirty="0"/>
              <a:t> </a:t>
            </a:r>
            <a:r>
              <a:rPr lang="es-ES_tradnl" b="1" dirty="0" err="1"/>
              <a:t>Initiative</a:t>
            </a:r>
            <a:r>
              <a:rPr lang="es-ES_tradnl" b="1" dirty="0"/>
              <a:t> (GRI</a:t>
            </a:r>
            <a:r>
              <a:rPr lang="es-ES_tradnl" b="1" dirty="0" smtClean="0"/>
              <a:t>)</a:t>
            </a:r>
            <a:r>
              <a:rPr lang="es-ES_tradnl" dirty="0" smtClean="0"/>
              <a:t>: Reportes de </a:t>
            </a:r>
            <a:r>
              <a:rPr lang="es-ES_tradnl" dirty="0"/>
              <a:t>sostenibilidad en todo tipo de </a:t>
            </a:r>
            <a:r>
              <a:rPr lang="es-ES_tradnl" dirty="0" smtClean="0"/>
              <a:t>organizaciones</a:t>
            </a:r>
            <a:endParaRPr lang="es-ES_tradnl" b="1" dirty="0" smtClean="0"/>
          </a:p>
          <a:p>
            <a:pPr>
              <a:lnSpc>
                <a:spcPct val="120000"/>
              </a:lnSpc>
            </a:pPr>
            <a:r>
              <a:rPr lang="es-ES_tradnl" b="1" dirty="0" smtClean="0"/>
              <a:t>Pacto Global:</a:t>
            </a:r>
            <a:r>
              <a:rPr lang="es-ES_tradnl" dirty="0" smtClean="0"/>
              <a:t> Compromiso con 10 principios: </a:t>
            </a:r>
            <a:r>
              <a:rPr lang="es-ES_tradnl" dirty="0"/>
              <a:t>derechos humanos, estándares laborales, medio ambiente y </a:t>
            </a:r>
            <a:r>
              <a:rPr lang="es-ES_tradnl" dirty="0" smtClean="0"/>
              <a:t>anticorrupción.</a:t>
            </a:r>
            <a:endParaRPr lang="es-ES_tradnl" b="1" dirty="0" smtClean="0"/>
          </a:p>
          <a:p>
            <a:pPr>
              <a:lnSpc>
                <a:spcPct val="120000"/>
              </a:lnSpc>
            </a:pPr>
            <a:r>
              <a:rPr lang="es-ES_tradnl" b="1" dirty="0" err="1" smtClean="0"/>
              <a:t>Consumers</a:t>
            </a:r>
            <a:r>
              <a:rPr lang="es-ES_tradnl" b="1" dirty="0" smtClean="0"/>
              <a:t> </a:t>
            </a:r>
            <a:r>
              <a:rPr lang="es-ES_tradnl" b="1" dirty="0" err="1"/>
              <a:t>Goods</a:t>
            </a:r>
            <a:r>
              <a:rPr lang="es-ES_tradnl" b="1" dirty="0"/>
              <a:t> </a:t>
            </a:r>
            <a:r>
              <a:rPr lang="es-ES_tradnl" b="1" dirty="0" err="1" smtClean="0"/>
              <a:t>Forum</a:t>
            </a:r>
            <a:r>
              <a:rPr lang="es-ES_tradnl" b="1" dirty="0" smtClean="0"/>
              <a:t>: I</a:t>
            </a:r>
            <a:r>
              <a:rPr lang="es-ES_tradnl" dirty="0" smtClean="0"/>
              <a:t>ntercambio </a:t>
            </a:r>
            <a:r>
              <a:rPr lang="es-ES_tradnl" dirty="0"/>
              <a:t>de conocimientos e </a:t>
            </a:r>
            <a:r>
              <a:rPr lang="es-ES_tradnl" dirty="0" smtClean="0"/>
              <a:t>iniciativas: tendencias</a:t>
            </a:r>
            <a:r>
              <a:rPr lang="es-ES_tradnl" dirty="0"/>
              <a:t>, sostenibilidad, seguridad y salud, excelencia operativa e intercambio de conocimientos y desarrollo de </a:t>
            </a:r>
            <a:r>
              <a:rPr lang="es-ES_tradnl" dirty="0" smtClean="0"/>
              <a:t>personas.</a:t>
            </a:r>
            <a:endParaRPr lang="es-ES_tradnl" b="1" dirty="0" smtClean="0"/>
          </a:p>
          <a:p>
            <a:pPr>
              <a:lnSpc>
                <a:spcPct val="120000"/>
              </a:lnSpc>
            </a:pPr>
            <a:r>
              <a:rPr lang="es-ES_tradnl" b="1" dirty="0" err="1" smtClean="0"/>
              <a:t>Sustainable</a:t>
            </a:r>
            <a:r>
              <a:rPr lang="es-ES_tradnl" b="1" dirty="0" smtClean="0"/>
              <a:t> </a:t>
            </a:r>
            <a:r>
              <a:rPr lang="es-ES_tradnl" b="1" dirty="0" err="1" smtClean="0"/>
              <a:t>Yearbook</a:t>
            </a:r>
            <a:r>
              <a:rPr lang="es-ES_tradnl" b="1" dirty="0" smtClean="0"/>
              <a:t>: </a:t>
            </a:r>
            <a:r>
              <a:rPr lang="es-CO" b="1" dirty="0"/>
              <a:t> </a:t>
            </a:r>
            <a:r>
              <a:rPr lang="es-ES_tradnl" dirty="0" smtClean="0"/>
              <a:t>Sostenibilidad vs información </a:t>
            </a:r>
            <a:r>
              <a:rPr lang="es-ES_tradnl" dirty="0"/>
              <a:t>financiera </a:t>
            </a:r>
            <a:endParaRPr lang="es-ES_tradnl" dirty="0" smtClean="0"/>
          </a:p>
          <a:p>
            <a:pPr>
              <a:lnSpc>
                <a:spcPct val="120000"/>
              </a:lnSpc>
            </a:pPr>
            <a:r>
              <a:rPr lang="es-ES_tradnl" b="1" dirty="0" smtClean="0"/>
              <a:t>B Corps</a:t>
            </a:r>
            <a:r>
              <a:rPr lang="x-none" b="1" dirty="0" smtClean="0"/>
              <a:t>: </a:t>
            </a:r>
            <a:r>
              <a:rPr lang="es-ES_tradnl" dirty="0" smtClean="0"/>
              <a:t>Certificación </a:t>
            </a:r>
            <a:r>
              <a:rPr lang="es-ES_tradnl" dirty="0"/>
              <a:t>voluntaria </a:t>
            </a:r>
            <a:r>
              <a:rPr lang="es-ES_tradnl" dirty="0" smtClean="0"/>
              <a:t>social </a:t>
            </a:r>
            <a:r>
              <a:rPr lang="es-ES_tradnl" dirty="0"/>
              <a:t>y ambiental, responsabilidad y transparencia.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979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133" y="3318055"/>
            <a:ext cx="8229600" cy="3263439"/>
          </a:xfrm>
        </p:spPr>
        <p:txBody>
          <a:bodyPr>
            <a:normAutofit fontScale="90000"/>
          </a:bodyPr>
          <a:lstStyle/>
          <a:p>
            <a:pPr algn="r"/>
            <a:r>
              <a:rPr lang="es-CO" b="0" dirty="0" smtClean="0"/>
              <a:t>El sector agropecuario puede</a:t>
            </a:r>
            <a:br>
              <a:rPr lang="es-CO" b="0" dirty="0" smtClean="0"/>
            </a:br>
            <a:r>
              <a:rPr lang="es-CO" b="0" dirty="0" smtClean="0"/>
              <a:t>convertirse en un agente positivo para promover modelos de desarrollo rural sostenible de bajas emisiones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6299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4400" dirty="0" smtClean="0"/>
              <a:t>Desafíos</a:t>
            </a:r>
            <a:endParaRPr lang="es-CO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5958"/>
            <a:ext cx="8229600" cy="4385734"/>
          </a:xfrm>
        </p:spPr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s-ES_tradnl" sz="1600" dirty="0"/>
              <a:t>No </a:t>
            </a:r>
            <a:r>
              <a:rPr lang="es-ES_tradnl" sz="1600" dirty="0" smtClean="0"/>
              <a:t>hay </a:t>
            </a:r>
            <a:r>
              <a:rPr lang="es-ES_tradnl" sz="2000" b="1" dirty="0"/>
              <a:t>estrategias particulares</a:t>
            </a:r>
            <a:r>
              <a:rPr lang="es-ES_tradnl" sz="1600" dirty="0"/>
              <a:t> o programas del Estado orientados a promover inversiones sostenibles o que contribuyan a reducir la </a:t>
            </a:r>
            <a:r>
              <a:rPr lang="es-ES_tradnl" sz="1600" dirty="0" smtClean="0"/>
              <a:t>deforestación</a:t>
            </a:r>
          </a:p>
          <a:p>
            <a:pPr>
              <a:spcBef>
                <a:spcPts val="0"/>
              </a:spcBef>
            </a:pPr>
            <a:endParaRPr lang="es-ES_tradnl" sz="1050" dirty="0" smtClean="0"/>
          </a:p>
          <a:p>
            <a:pPr>
              <a:spcBef>
                <a:spcPts val="0"/>
              </a:spcBef>
            </a:pPr>
            <a:r>
              <a:rPr lang="es-ES_tradnl" sz="1600" dirty="0" smtClean="0"/>
              <a:t>Los</a:t>
            </a:r>
            <a:r>
              <a:rPr lang="es-ES_tradnl" sz="2000" b="1" dirty="0" smtClean="0"/>
              <a:t> </a:t>
            </a:r>
            <a:r>
              <a:rPr lang="es-ES_tradnl" sz="2000" b="1" dirty="0"/>
              <a:t>mercados locales </a:t>
            </a:r>
            <a:r>
              <a:rPr lang="es-ES_tradnl" sz="1600" dirty="0"/>
              <a:t>no exigen productos sostenibles o que reduzcan la </a:t>
            </a:r>
            <a:r>
              <a:rPr lang="es-ES_tradnl" sz="1600" dirty="0" smtClean="0"/>
              <a:t>deforestación: Mayor influencia del mercado de exportación</a:t>
            </a:r>
            <a:endParaRPr lang="es-CO" sz="1600" dirty="0"/>
          </a:p>
          <a:p>
            <a:pPr>
              <a:spcBef>
                <a:spcPts val="0"/>
              </a:spcBef>
            </a:pPr>
            <a:endParaRPr lang="es-ES_tradnl" sz="1050" dirty="0" smtClean="0"/>
          </a:p>
          <a:p>
            <a:pPr>
              <a:spcBef>
                <a:spcPts val="0"/>
              </a:spcBef>
            </a:pPr>
            <a:r>
              <a:rPr lang="es-ES_tradnl" sz="1600" dirty="0" smtClean="0"/>
              <a:t>La </a:t>
            </a:r>
            <a:r>
              <a:rPr lang="es-ES_tradnl" sz="2000" b="1" dirty="0"/>
              <a:t>asistencia técnica </a:t>
            </a:r>
            <a:r>
              <a:rPr lang="es-ES_tradnl" sz="1600" dirty="0" smtClean="0"/>
              <a:t>deficitaria, no </a:t>
            </a:r>
            <a:r>
              <a:rPr lang="es-ES_tradnl" sz="1600" dirty="0"/>
              <a:t>incluye criterios de sostenibilidad.</a:t>
            </a:r>
            <a:endParaRPr lang="es-CO" sz="1600" dirty="0"/>
          </a:p>
          <a:p>
            <a:pPr>
              <a:spcBef>
                <a:spcPts val="0"/>
              </a:spcBef>
            </a:pPr>
            <a:endParaRPr lang="es-ES_tradnl" sz="1050" dirty="0" smtClean="0"/>
          </a:p>
          <a:p>
            <a:pPr>
              <a:spcBef>
                <a:spcPts val="0"/>
              </a:spcBef>
            </a:pPr>
            <a:r>
              <a:rPr lang="es-ES_tradnl" sz="1600" dirty="0" smtClean="0"/>
              <a:t>Divergencia entre </a:t>
            </a:r>
            <a:r>
              <a:rPr lang="es-ES_tradnl" sz="2000" b="1" dirty="0" smtClean="0"/>
              <a:t>estrategias </a:t>
            </a:r>
            <a:r>
              <a:rPr lang="es-ES_tradnl" sz="2000" b="1" dirty="0"/>
              <a:t>corporativas </a:t>
            </a:r>
            <a:r>
              <a:rPr lang="es-ES_tradnl" sz="2000" b="1" dirty="0" smtClean="0"/>
              <a:t>y </a:t>
            </a:r>
            <a:r>
              <a:rPr lang="es-ES_tradnl" sz="2000" b="1" dirty="0"/>
              <a:t>de cadena</a:t>
            </a:r>
            <a:r>
              <a:rPr lang="es-ES_tradnl" sz="1600" dirty="0" smtClean="0"/>
              <a:t>.</a:t>
            </a:r>
          </a:p>
          <a:p>
            <a:pPr>
              <a:spcBef>
                <a:spcPts val="0"/>
              </a:spcBef>
            </a:pPr>
            <a:endParaRPr lang="es-ES_tradnl" sz="1050" dirty="0"/>
          </a:p>
          <a:p>
            <a:pPr>
              <a:spcBef>
                <a:spcPts val="0"/>
              </a:spcBef>
            </a:pPr>
            <a:r>
              <a:rPr lang="es-ES_tradnl" sz="2000" b="1" dirty="0" smtClean="0"/>
              <a:t>Eficiencia</a:t>
            </a:r>
            <a:r>
              <a:rPr lang="es-ES_tradnl" sz="1600" dirty="0" smtClean="0"/>
              <a:t>: Costos/Precios</a:t>
            </a:r>
          </a:p>
          <a:p>
            <a:pPr>
              <a:spcBef>
                <a:spcPts val="0"/>
              </a:spcBef>
            </a:pPr>
            <a:endParaRPr lang="es-ES_tradnl" sz="1100" dirty="0" smtClean="0"/>
          </a:p>
          <a:p>
            <a:pPr>
              <a:spcBef>
                <a:spcPts val="0"/>
              </a:spcBef>
            </a:pPr>
            <a:r>
              <a:rPr lang="es-ES_tradnl" sz="1600" dirty="0" smtClean="0"/>
              <a:t>Requisitos del sector privado pueden implicar la </a:t>
            </a:r>
            <a:r>
              <a:rPr lang="es-ES_tradnl" sz="2000" b="1" dirty="0" smtClean="0"/>
              <a:t>exclusión</a:t>
            </a:r>
            <a:r>
              <a:rPr lang="es-ES_tradnl" sz="1600" dirty="0" smtClean="0"/>
              <a:t> de pequeños productores de las cadenas productivas</a:t>
            </a:r>
          </a:p>
          <a:p>
            <a:pPr marL="0" indent="0">
              <a:spcBef>
                <a:spcPts val="0"/>
              </a:spcBef>
              <a:buNone/>
            </a:pPr>
            <a:endParaRPr lang="es-ES_tradnl" sz="1050" dirty="0"/>
          </a:p>
          <a:p>
            <a:pPr>
              <a:spcBef>
                <a:spcPts val="0"/>
              </a:spcBef>
            </a:pPr>
            <a:r>
              <a:rPr lang="es-ES_tradnl" sz="1600" dirty="0" smtClean="0"/>
              <a:t>Riesgo a la </a:t>
            </a:r>
            <a:r>
              <a:rPr lang="es-ES_tradnl" sz="2000" b="1" dirty="0" smtClean="0"/>
              <a:t>reputación</a:t>
            </a:r>
            <a:r>
              <a:rPr lang="es-ES_tradnl" sz="1600" dirty="0" smtClean="0"/>
              <a:t> por incumplimiento</a:t>
            </a:r>
          </a:p>
          <a:p>
            <a:pPr>
              <a:spcBef>
                <a:spcPts val="0"/>
              </a:spcBef>
            </a:pPr>
            <a:endParaRPr lang="es-CO" sz="1600" dirty="0"/>
          </a:p>
          <a:p>
            <a:pPr>
              <a:spcBef>
                <a:spcPts val="0"/>
              </a:spcBef>
            </a:pPr>
            <a:endParaRPr lang="es-CO" sz="1400" dirty="0"/>
          </a:p>
          <a:p>
            <a:pPr lvl="0">
              <a:spcBef>
                <a:spcPts val="0"/>
              </a:spcBef>
            </a:pPr>
            <a:endParaRPr lang="es-CO" sz="1600" dirty="0" smtClean="0"/>
          </a:p>
          <a:p>
            <a:pPr lvl="0">
              <a:spcBef>
                <a:spcPts val="0"/>
              </a:spcBef>
            </a:pPr>
            <a:endParaRPr lang="es-CO" sz="1600" dirty="0"/>
          </a:p>
          <a:p>
            <a:pPr>
              <a:spcBef>
                <a:spcPts val="0"/>
              </a:spcBef>
            </a:pPr>
            <a:endParaRPr lang="es-CO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600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3600" dirty="0" smtClean="0"/>
              <a:t>Oportunidades</a:t>
            </a:r>
            <a:endParaRPr lang="es-CO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4730"/>
            <a:ext cx="8229600" cy="506580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s-ES_tradnl" sz="1600" dirty="0" smtClean="0"/>
              <a:t>Los </a:t>
            </a:r>
            <a:r>
              <a:rPr lang="es-ES_tradnl" sz="2000" b="1" dirty="0"/>
              <a:t>instrumentos </a:t>
            </a:r>
            <a:r>
              <a:rPr lang="es-ES_tradnl" sz="2000" b="1" dirty="0" smtClean="0"/>
              <a:t>existentes</a:t>
            </a:r>
            <a:r>
              <a:rPr lang="es-ES_tradnl" sz="1600" dirty="0" smtClean="0"/>
              <a:t>: potencial </a:t>
            </a:r>
            <a:r>
              <a:rPr lang="es-ES_tradnl" sz="1600" dirty="0"/>
              <a:t>de promover procesos de transformación </a:t>
            </a:r>
            <a:r>
              <a:rPr lang="es-ES_tradnl" sz="1600" dirty="0" smtClean="0"/>
              <a:t>productiva</a:t>
            </a:r>
          </a:p>
          <a:p>
            <a:pPr marL="0" indent="0">
              <a:spcBef>
                <a:spcPts val="0"/>
              </a:spcBef>
              <a:buNone/>
            </a:pPr>
            <a:endParaRPr lang="es-ES_tradnl" sz="1100" dirty="0" smtClean="0"/>
          </a:p>
          <a:p>
            <a:pPr lvl="0">
              <a:spcBef>
                <a:spcPts val="0"/>
              </a:spcBef>
            </a:pPr>
            <a:r>
              <a:rPr lang="es-ES_tradnl" sz="2000" b="1" dirty="0" smtClean="0"/>
              <a:t>Mercados</a:t>
            </a:r>
            <a:r>
              <a:rPr lang="es-ES_tradnl" sz="1600" dirty="0" smtClean="0"/>
              <a:t> internacionales/ nacionales pueden ser una oportunidad para la diferenciación</a:t>
            </a:r>
          </a:p>
          <a:p>
            <a:pPr lvl="0">
              <a:spcBef>
                <a:spcPts val="0"/>
              </a:spcBef>
            </a:pPr>
            <a:endParaRPr lang="es-ES_tradnl" sz="1100" dirty="0" smtClean="0"/>
          </a:p>
          <a:p>
            <a:pPr lvl="0">
              <a:spcBef>
                <a:spcPts val="0"/>
              </a:spcBef>
            </a:pPr>
            <a:r>
              <a:rPr lang="es-ES_tradnl" sz="2000" b="1" dirty="0" smtClean="0"/>
              <a:t>Plataformas intersectoriales </a:t>
            </a:r>
            <a:r>
              <a:rPr lang="es-ES_tradnl" sz="1600" dirty="0" smtClean="0"/>
              <a:t>podrían tener mayor influencia en los mercados / diferenciación de productos</a:t>
            </a:r>
          </a:p>
          <a:p>
            <a:pPr lvl="0">
              <a:spcBef>
                <a:spcPts val="0"/>
              </a:spcBef>
            </a:pPr>
            <a:endParaRPr lang="es-ES_tradnl" sz="1100" dirty="0" smtClean="0"/>
          </a:p>
          <a:p>
            <a:pPr lvl="0">
              <a:spcBef>
                <a:spcPts val="0"/>
              </a:spcBef>
            </a:pPr>
            <a:r>
              <a:rPr lang="es-ES_tradnl" sz="1600" dirty="0" smtClean="0"/>
              <a:t>Las </a:t>
            </a:r>
            <a:r>
              <a:rPr lang="es-ES_tradnl" sz="2000" b="1" dirty="0"/>
              <a:t>cadenas productivas </a:t>
            </a:r>
            <a:r>
              <a:rPr lang="es-ES_tradnl" sz="1600" dirty="0"/>
              <a:t>pueden dinamizar procesos de </a:t>
            </a:r>
            <a:r>
              <a:rPr lang="es-ES_tradnl" sz="1600" dirty="0" smtClean="0"/>
              <a:t>transformación a escala territorial.</a:t>
            </a:r>
          </a:p>
          <a:p>
            <a:pPr lvl="0">
              <a:spcBef>
                <a:spcPts val="0"/>
              </a:spcBef>
            </a:pPr>
            <a:endParaRPr lang="es-ES_tradnl" sz="1100" dirty="0" smtClean="0"/>
          </a:p>
          <a:p>
            <a:pPr lvl="0">
              <a:spcBef>
                <a:spcPts val="0"/>
              </a:spcBef>
            </a:pPr>
            <a:r>
              <a:rPr lang="es-ES_tradnl" sz="2000" b="1" dirty="0" smtClean="0"/>
              <a:t>Enfoque territorial</a:t>
            </a:r>
            <a:r>
              <a:rPr lang="es-ES_tradnl" sz="1600" dirty="0" smtClean="0"/>
              <a:t>/jurisdiccional  puede ser una aproximación al logro de objetivos de interés común</a:t>
            </a:r>
          </a:p>
          <a:p>
            <a:pPr marL="0" lvl="0" indent="0">
              <a:spcBef>
                <a:spcPts val="0"/>
              </a:spcBef>
              <a:buNone/>
            </a:pPr>
            <a:endParaRPr lang="es-CO" sz="1600" dirty="0"/>
          </a:p>
          <a:p>
            <a:pPr>
              <a:spcBef>
                <a:spcPts val="0"/>
              </a:spcBef>
            </a:pPr>
            <a:r>
              <a:rPr lang="es-ES_tradnl" sz="2000" b="1" dirty="0"/>
              <a:t>Iniciativas voluntarias </a:t>
            </a:r>
            <a:r>
              <a:rPr lang="es-ES_tradnl" sz="1600" dirty="0"/>
              <a:t>para involucrar al sector privado en estrategias para la reducción de la deforestación</a:t>
            </a:r>
            <a:r>
              <a:rPr lang="es-CO" sz="1600" dirty="0"/>
              <a:t>  (e.g. TFA)</a:t>
            </a:r>
          </a:p>
          <a:p>
            <a:pPr>
              <a:spcBef>
                <a:spcPts val="0"/>
              </a:spcBef>
            </a:pPr>
            <a:endParaRPr lang="es-CO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706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Gracias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85912" y="5728830"/>
            <a:ext cx="3250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Mar</a:t>
            </a:r>
            <a:r>
              <a:rPr lang="en-US" dirty="0" err="1" smtClean="0">
                <a:solidFill>
                  <a:schemeClr val="bg1"/>
                </a:solidFill>
              </a:rPr>
              <a:t>ía</a:t>
            </a:r>
            <a:r>
              <a:rPr lang="en-US" dirty="0" smtClean="0">
                <a:solidFill>
                  <a:schemeClr val="bg1"/>
                </a:solidFill>
              </a:rPr>
              <a:t> Teresa Becerra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mtbecerra@earthinnovation.org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365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Desafíos globales para la producción agropecuaria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s-ES_tradnl" dirty="0" smtClean="0"/>
              <a:t>Demanda por alimentos es variable y los </a:t>
            </a:r>
            <a:r>
              <a:rPr lang="es-ES_tradnl" dirty="0"/>
              <a:t>rendimientos de los cultivos han disminuido</a:t>
            </a:r>
            <a:r>
              <a:rPr lang="es-ES_tradnl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s-ES_tradnl" dirty="0" smtClean="0"/>
              <a:t>Expansión agropecuaria, principalmente en el trópico</a:t>
            </a:r>
          </a:p>
          <a:p>
            <a:pPr lvl="1">
              <a:lnSpc>
                <a:spcPct val="120000"/>
              </a:lnSpc>
            </a:pPr>
            <a:r>
              <a:rPr lang="es-ES_tradnl" dirty="0"/>
              <a:t>A</a:t>
            </a:r>
            <a:r>
              <a:rPr lang="es-ES_tradnl" dirty="0" smtClean="0"/>
              <a:t>umento </a:t>
            </a:r>
            <a:r>
              <a:rPr lang="es-ES_tradnl" dirty="0"/>
              <a:t>de la tierra </a:t>
            </a:r>
            <a:r>
              <a:rPr lang="es-ES_tradnl" dirty="0" smtClean="0"/>
              <a:t>cultivada</a:t>
            </a:r>
          </a:p>
          <a:p>
            <a:pPr lvl="1">
              <a:lnSpc>
                <a:spcPct val="120000"/>
              </a:lnSpc>
            </a:pPr>
            <a:r>
              <a:rPr lang="es-ES_tradnl" dirty="0"/>
              <a:t>I</a:t>
            </a:r>
            <a:r>
              <a:rPr lang="es-ES_tradnl" dirty="0" smtClean="0"/>
              <a:t>ncremento </a:t>
            </a:r>
            <a:r>
              <a:rPr lang="es-ES_tradnl" dirty="0"/>
              <a:t>de la frecuencia de las cosechas (a menudo mediante regadío) </a:t>
            </a:r>
          </a:p>
          <a:p>
            <a:pPr lvl="1">
              <a:lnSpc>
                <a:spcPct val="120000"/>
              </a:lnSpc>
            </a:pPr>
            <a:r>
              <a:rPr lang="es-ES_tradnl" dirty="0"/>
              <a:t>A</a:t>
            </a:r>
            <a:r>
              <a:rPr lang="es-ES_tradnl" dirty="0" smtClean="0"/>
              <a:t>umento </a:t>
            </a:r>
            <a:r>
              <a:rPr lang="es-ES_tradnl" dirty="0"/>
              <a:t>de los </a:t>
            </a:r>
            <a:r>
              <a:rPr lang="es-ES_tradnl" dirty="0" smtClean="0"/>
              <a:t>rendimientos</a:t>
            </a:r>
          </a:p>
          <a:p>
            <a:pPr>
              <a:lnSpc>
                <a:spcPct val="120000"/>
              </a:lnSpc>
            </a:pPr>
            <a:r>
              <a:rPr lang="es-ES_tradnl" dirty="0" smtClean="0"/>
              <a:t>Adaptación a los efectos del cambio climático </a:t>
            </a:r>
          </a:p>
          <a:p>
            <a:pPr>
              <a:lnSpc>
                <a:spcPct val="120000"/>
              </a:lnSpc>
            </a:pPr>
            <a:r>
              <a:rPr lang="es-ES_tradnl" dirty="0" smtClean="0"/>
              <a:t>Impactos de los sistemas agropecuarios sobre la degradación del suelo, el agua, la biodiversidad y el clima (emisiones GEI)</a:t>
            </a:r>
          </a:p>
          <a:p>
            <a:pPr>
              <a:lnSpc>
                <a:spcPct val="120000"/>
              </a:lnSpc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6941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31347"/>
            <a:ext cx="9144000" cy="7889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475" y="4324797"/>
            <a:ext cx="7922882" cy="2051904"/>
          </a:xfrm>
        </p:spPr>
        <p:txBody>
          <a:bodyPr>
            <a:normAutofit/>
          </a:bodyPr>
          <a:lstStyle/>
          <a:p>
            <a:r>
              <a:rPr lang="es-CO" b="0" dirty="0" smtClean="0">
                <a:solidFill>
                  <a:schemeClr val="bg1"/>
                </a:solidFill>
              </a:rPr>
              <a:t>Colombia tiene el potencial de expandir su</a:t>
            </a:r>
            <a:br>
              <a:rPr lang="es-CO" b="0" dirty="0" smtClean="0">
                <a:solidFill>
                  <a:schemeClr val="bg1"/>
                </a:solidFill>
              </a:rPr>
            </a:br>
            <a:r>
              <a:rPr lang="es-CO" b="0" dirty="0" smtClean="0">
                <a:solidFill>
                  <a:schemeClr val="bg1"/>
                </a:solidFill>
              </a:rPr>
              <a:t>producción agropecuaria y hacerla más</a:t>
            </a:r>
            <a:br>
              <a:rPr lang="es-CO" b="0" dirty="0" smtClean="0">
                <a:solidFill>
                  <a:schemeClr val="bg1"/>
                </a:solidFill>
              </a:rPr>
            </a:br>
            <a:r>
              <a:rPr lang="es-CO" b="0" dirty="0" smtClean="0">
                <a:solidFill>
                  <a:schemeClr val="bg1"/>
                </a:solidFill>
              </a:rPr>
              <a:t>competitiva sin afectar sus bosques y</a:t>
            </a:r>
            <a:br>
              <a:rPr lang="es-CO" b="0" dirty="0" smtClean="0">
                <a:solidFill>
                  <a:schemeClr val="bg1"/>
                </a:solidFill>
              </a:rPr>
            </a:br>
            <a:r>
              <a:rPr lang="es-CO" b="0" dirty="0" smtClean="0">
                <a:solidFill>
                  <a:schemeClr val="bg1"/>
                </a:solidFill>
              </a:rPr>
              <a:t>ecosistemas naturales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22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832929"/>
            <a:ext cx="8543675" cy="2476496"/>
          </a:xfrm>
        </p:spPr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¿Cómo abastecer la demanda por alimentos y garantizar la </a:t>
            </a:r>
            <a:r>
              <a:rPr lang="es-ES_tradnl" u="sng" dirty="0">
                <a:solidFill>
                  <a:schemeClr val="accent6">
                    <a:lumMod val="75000"/>
                  </a:schemeClr>
                </a:solidFill>
              </a:rPr>
              <a:t>seguridad alimentaria </a:t>
            </a:r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sin expandir la frontera agrícola, </a:t>
            </a:r>
            <a:r>
              <a:rPr lang="es-ES_tradnl" u="sng" dirty="0">
                <a:solidFill>
                  <a:schemeClr val="accent6">
                    <a:lumMod val="75000"/>
                  </a:schemeClr>
                </a:solidFill>
              </a:rPr>
              <a:t>reduciendo las emisiones de GEI</a:t>
            </a:r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, conservando los </a:t>
            </a:r>
            <a:r>
              <a:rPr lang="es-ES_tradnl" u="sng" dirty="0">
                <a:solidFill>
                  <a:schemeClr val="accent6">
                    <a:lumMod val="75000"/>
                  </a:schemeClr>
                </a:solidFill>
              </a:rPr>
              <a:t>bosques</a:t>
            </a:r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 y generando </a:t>
            </a:r>
            <a:r>
              <a:rPr lang="es-ES_tradnl" u="sng" dirty="0">
                <a:solidFill>
                  <a:schemeClr val="accent6">
                    <a:lumMod val="75000"/>
                  </a:schemeClr>
                </a:solidFill>
              </a:rPr>
              <a:t>beneficios sociales </a:t>
            </a:r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a nivel local?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18857"/>
            <a:ext cx="8229600" cy="1919865"/>
          </a:xfrm>
        </p:spPr>
        <p:txBody>
          <a:bodyPr>
            <a:normAutofit fontScale="85000" lnSpcReduction="20000"/>
          </a:bodyPr>
          <a:lstStyle/>
          <a:p>
            <a:r>
              <a:rPr lang="es-CO" smtClean="0"/>
              <a:t>Mercados e inversiones para productos amigables ambiental y socialmente, </a:t>
            </a:r>
          </a:p>
          <a:p>
            <a:r>
              <a:rPr lang="es-CO" smtClean="0"/>
              <a:t>Mejorar la eficiencia en el uso del suelo </a:t>
            </a:r>
          </a:p>
          <a:p>
            <a:r>
              <a:rPr lang="es-CO" smtClean="0"/>
              <a:t>Fortalecer sectores y cadenas productivas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510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¿Qué ventajas tiene?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CO" smtClean="0"/>
              <a:t>Aumento de productividad y eficiencia</a:t>
            </a:r>
          </a:p>
          <a:p>
            <a:r>
              <a:rPr lang="es-CO" smtClean="0"/>
              <a:t>Reducción de gastos y manejo eficiente de materias primas</a:t>
            </a:r>
          </a:p>
          <a:p>
            <a:r>
              <a:rPr lang="es-CO" smtClean="0"/>
              <a:t>Disminución de riesgos reputacionales y atracción de inversionistas</a:t>
            </a:r>
          </a:p>
          <a:p>
            <a:r>
              <a:rPr lang="es-CO" smtClean="0"/>
              <a:t>Reducción de riesgos por cambio climático</a:t>
            </a:r>
          </a:p>
          <a:p>
            <a:r>
              <a:rPr lang="es-CO" smtClean="0"/>
              <a:t>Procesos de mejora continua y orientación al cumplimiento de objetivos específicos</a:t>
            </a:r>
          </a:p>
          <a:p>
            <a:r>
              <a:rPr lang="es-CO" smtClean="0"/>
              <a:t>Fortalecimiento del diálogo con sus grupos de interés y transparencia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1050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240" y="1665857"/>
            <a:ext cx="8407394" cy="2089145"/>
          </a:xfrm>
        </p:spPr>
        <p:txBody>
          <a:bodyPr>
            <a:normAutofit/>
          </a:bodyPr>
          <a:lstStyle/>
          <a:p>
            <a:r>
              <a:rPr lang="es-CO" b="0" dirty="0" smtClean="0">
                <a:solidFill>
                  <a:srgbClr val="FFFFFF"/>
                </a:solidFill>
              </a:rPr>
              <a:t>El gobierno Nacional plantea una estrategia de crecimiento verde (PND) que incluye:</a:t>
            </a:r>
            <a:r>
              <a:rPr lang="es-CO" b="0" dirty="0" smtClean="0"/>
              <a:t/>
            </a:r>
            <a:br>
              <a:rPr lang="es-CO" b="0" dirty="0" smtClean="0"/>
            </a:br>
            <a:r>
              <a:rPr lang="es-CO" b="0" dirty="0" smtClean="0"/>
              <a:t>	</a:t>
            </a:r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2731081" y="3454603"/>
            <a:ext cx="56972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3200" dirty="0">
                <a:solidFill>
                  <a:srgbClr val="FFFFFF"/>
                </a:solidFill>
              </a:rPr>
              <a:t>Innovación</a:t>
            </a:r>
            <a:br>
              <a:rPr lang="es-CO" sz="3200" dirty="0">
                <a:solidFill>
                  <a:srgbClr val="FFFFFF"/>
                </a:solidFill>
              </a:rPr>
            </a:br>
            <a:r>
              <a:rPr lang="es-CO" sz="3200" dirty="0">
                <a:solidFill>
                  <a:srgbClr val="FFFFFF"/>
                </a:solidFill>
              </a:rPr>
              <a:t>	Producción sostenible</a:t>
            </a:r>
            <a:br>
              <a:rPr lang="es-CO" sz="3200" dirty="0">
                <a:solidFill>
                  <a:srgbClr val="FFFFFF"/>
                </a:solidFill>
              </a:rPr>
            </a:br>
            <a:r>
              <a:rPr lang="es-CO" sz="3200" dirty="0">
                <a:solidFill>
                  <a:srgbClr val="FFFFFF"/>
                </a:solidFill>
              </a:rPr>
              <a:t>	Eficiencia</a:t>
            </a:r>
            <a:br>
              <a:rPr lang="es-CO" sz="3200" dirty="0">
                <a:solidFill>
                  <a:srgbClr val="FFFFFF"/>
                </a:solidFill>
              </a:rPr>
            </a:br>
            <a:r>
              <a:rPr lang="es-CO" sz="3200" dirty="0">
                <a:solidFill>
                  <a:srgbClr val="FFFFFF"/>
                </a:solidFill>
              </a:rPr>
              <a:t>	Mitigación al cambio climático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335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240" y="0"/>
            <a:ext cx="8163560" cy="1261242"/>
          </a:xfrm>
        </p:spPr>
        <p:txBody>
          <a:bodyPr/>
          <a:lstStyle/>
          <a:p>
            <a:r>
              <a:rPr lang="es-CO" dirty="0" smtClean="0"/>
              <a:t>Emisiones del sector agropecuario</a:t>
            </a:r>
            <a:endParaRPr lang="es-CO" dirty="0"/>
          </a:p>
        </p:txBody>
      </p:sp>
      <p:graphicFrame>
        <p:nvGraphicFramePr>
          <p:cNvPr id="4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414811"/>
              </p:ext>
            </p:extLst>
          </p:nvPr>
        </p:nvGraphicFramePr>
        <p:xfrm>
          <a:off x="457200" y="1231164"/>
          <a:ext cx="4135104" cy="4556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Marcador de contenid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441182"/>
              </p:ext>
            </p:extLst>
          </p:nvPr>
        </p:nvGraphicFramePr>
        <p:xfrm>
          <a:off x="3641070" y="1222338"/>
          <a:ext cx="53848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1" y="6013959"/>
            <a:ext cx="9164304" cy="747897"/>
          </a:xfrm>
          <a:prstGeom prst="rect">
            <a:avLst/>
          </a:prstGeom>
          <a:solidFill>
            <a:srgbClr val="E46C0A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s-CO" b="1" dirty="0" smtClean="0">
                <a:solidFill>
                  <a:srgbClr val="FFFFFF"/>
                </a:solidFill>
              </a:rPr>
              <a:t>Expansión agropecuaria una de las p</a:t>
            </a:r>
            <a:r>
              <a:rPr lang="es-CO" dirty="0" smtClean="0">
                <a:solidFill>
                  <a:srgbClr val="FFFFFF"/>
                </a:solidFill>
              </a:rPr>
              <a:t>rincipales </a:t>
            </a:r>
            <a:r>
              <a:rPr lang="es-CO" dirty="0">
                <a:solidFill>
                  <a:srgbClr val="FFFFFF"/>
                </a:solidFill>
              </a:rPr>
              <a:t>causas de la deforestación en el territorio </a:t>
            </a:r>
            <a:r>
              <a:rPr lang="es-CO" dirty="0" smtClean="0">
                <a:solidFill>
                  <a:srgbClr val="FFFFFF"/>
                </a:solidFill>
              </a:rPr>
              <a:t>nacional asociado a condiciones socieconómicas y baja </a:t>
            </a:r>
            <a:r>
              <a:rPr lang="es-CO" dirty="0">
                <a:solidFill>
                  <a:srgbClr val="FFFFFF"/>
                </a:solidFill>
              </a:rPr>
              <a:t>productividad.</a:t>
            </a:r>
          </a:p>
        </p:txBody>
      </p:sp>
    </p:spTree>
    <p:extLst>
      <p:ext uri="{BB962C8B-B14F-4D97-AF65-F5344CB8AC3E}">
        <p14:creationId xmlns:p14="http://schemas.microsoft.com/office/powerpoint/2010/main" val="1791800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smtClean="0"/>
              <a:t>Inversiones</a:t>
            </a:r>
            <a:endParaRPr lang="es-CO"/>
          </a:p>
        </p:txBody>
      </p:sp>
      <p:graphicFrame>
        <p:nvGraphicFramePr>
          <p:cNvPr id="4" name="Gráfico 9"/>
          <p:cNvGraphicFramePr/>
          <p:nvPr>
            <p:extLst>
              <p:ext uri="{D42A27DB-BD31-4B8C-83A1-F6EECF244321}">
                <p14:modId xmlns:p14="http://schemas.microsoft.com/office/powerpoint/2010/main" val="3746838687"/>
              </p:ext>
            </p:extLst>
          </p:nvPr>
        </p:nvGraphicFramePr>
        <p:xfrm>
          <a:off x="523240" y="1261241"/>
          <a:ext cx="8292211" cy="4468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38084" y="6239517"/>
            <a:ext cx="254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Cendales</a:t>
            </a:r>
            <a:r>
              <a:rPr lang="en-US" dirty="0" smtClean="0"/>
              <a:t> y Becerra,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574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Sostenibilidad en cadenas productivas</a:t>
            </a:r>
            <a:endParaRPr lang="es-ES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5673"/>
              </p:ext>
            </p:extLst>
          </p:nvPr>
        </p:nvGraphicFramePr>
        <p:xfrm>
          <a:off x="689344" y="1439863"/>
          <a:ext cx="8229600" cy="430275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Cadena productiva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9E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 smtClean="0">
                          <a:effectLst/>
                        </a:rPr>
                        <a:t>Zonificac</a:t>
                      </a:r>
                      <a:r>
                        <a:rPr lang="es-ES" sz="1400" u="none" strike="noStrike" dirty="0" smtClean="0">
                          <a:effectLst/>
                        </a:rPr>
                        <a:t>.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9E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 smtClean="0">
                          <a:effectLst/>
                        </a:rPr>
                        <a:t>Reforestac</a:t>
                      </a:r>
                      <a:r>
                        <a:rPr lang="es-ES" sz="1400" u="none" strike="noStrike" dirty="0" smtClean="0">
                          <a:effectLst/>
                        </a:rPr>
                        <a:t>.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9E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Certificación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9E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 smtClean="0">
                          <a:effectLst/>
                        </a:rPr>
                        <a:t>Agroforest</a:t>
                      </a:r>
                      <a:r>
                        <a:rPr lang="es-ES" sz="1400" u="none" strike="noStrike" dirty="0" smtClean="0">
                          <a:effectLst/>
                        </a:rPr>
                        <a:t>.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9E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CO2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9E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 smtClean="0">
                          <a:effectLst/>
                        </a:rPr>
                        <a:t>Biodiversid</a:t>
                      </a:r>
                      <a:r>
                        <a:rPr lang="es-ES" sz="1400" u="none" strike="noStrike" dirty="0" smtClean="0">
                          <a:effectLst/>
                        </a:rPr>
                        <a:t>.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9E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BP y P+L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9E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Agua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9E8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Abejas y apicultura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Arroz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Cacao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Café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Cárnica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Caucho </a:t>
                      </a:r>
                      <a:r>
                        <a:rPr lang="es-ES" sz="1400" u="none" strike="noStrike" dirty="0" smtClean="0">
                          <a:effectLst/>
                        </a:rPr>
                        <a:t>natural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</a:rPr>
                        <a:t>Forestal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Láctea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</a:rPr>
                        <a:t>Mango y aguacate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Palma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smtClean="0">
                          <a:effectLst/>
                          <a:sym typeface="Zapf Dingbats"/>
                        </a:rPr>
                        <a:t>✔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9C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49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10292</TotalTime>
  <Words>777</Words>
  <Application>Microsoft Macintosh PowerPoint</Application>
  <PresentationFormat>On-screen Show (4:3)</PresentationFormat>
  <Paragraphs>171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Retos del Sector Agropecuario en Colombia: Sostenibilidad para la Competitividad</vt:lpstr>
      <vt:lpstr>Desafíos globales para la producción agropecuaria</vt:lpstr>
      <vt:lpstr>Colombia tiene el potencial de expandir su producción agropecuaria y hacerla más competitiva sin afectar sus bosques y ecosistemas naturales</vt:lpstr>
      <vt:lpstr>¿Cómo abastecer la demanda por alimentos y garantizar la seguridad alimentaria sin expandir la frontera agrícola, reduciendo las emisiones de GEI, conservando los bosques y generando beneficios sociales a nivel local? </vt:lpstr>
      <vt:lpstr>¿Qué ventajas tiene?</vt:lpstr>
      <vt:lpstr>El gobierno Nacional plantea una estrategia de crecimiento verde (PND) que incluye:  </vt:lpstr>
      <vt:lpstr>Emisiones del sector agropecuario</vt:lpstr>
      <vt:lpstr>Inversiones</vt:lpstr>
      <vt:lpstr>Sostenibilidad en cadenas productivas</vt:lpstr>
      <vt:lpstr>Compromisos nacionales para la reducción de emisiones y la deforestación</vt:lpstr>
      <vt:lpstr>Incentivos agropecuarios</vt:lpstr>
      <vt:lpstr>Iniciativas sector privado </vt:lpstr>
      <vt:lpstr>El sector agropecuario puede convertirse en un agente positivo para promover modelos de desarrollo rural sostenible de bajas emisiones</vt:lpstr>
      <vt:lpstr>Desafíos</vt:lpstr>
      <vt:lpstr>Oportunidades</vt:lpstr>
      <vt:lpstr>Gracias</vt:lpstr>
    </vt:vector>
  </TitlesOfParts>
  <Company>SGCAN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Maria Teresa Becerra Ramirez</dc:creator>
  <cp:lastModifiedBy>Maria Becerra</cp:lastModifiedBy>
  <cp:revision>45</cp:revision>
  <dcterms:created xsi:type="dcterms:W3CDTF">2015-07-21T21:13:08Z</dcterms:created>
  <dcterms:modified xsi:type="dcterms:W3CDTF">2015-11-05T04:13:16Z</dcterms:modified>
</cp:coreProperties>
</file>